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x="9144000" cy="6858000" type="screen4x3"/>
  <p:notesSz cx="7104063" cy="102346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150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 name="PlaceHolder 1"/>
          <p:cNvSpPr>
            <a:spLocks noGrp="1"/>
          </p:cNvSpPr>
          <p:nvPr>
            <p:ph type="body"/>
          </p:nvPr>
        </p:nvSpPr>
        <p:spPr>
          <a:xfrm>
            <a:off x="783125" y="5684240"/>
            <a:ext cx="6264628" cy="5384857"/>
          </a:xfrm>
          <a:prstGeom prst="rect">
            <a:avLst/>
          </a:prstGeom>
        </p:spPr>
        <p:txBody>
          <a:bodyPr wrap="none" lIns="0" tIns="0" rIns="0" bIns="0"/>
          <a:lstStyle/>
          <a:p>
            <a:r>
              <a:rPr lang="it-IT"/>
              <a:t>Fate clic per modificare il formato delle note</a:t>
            </a:r>
            <a:endParaRPr/>
          </a:p>
        </p:txBody>
      </p:sp>
      <p:sp>
        <p:nvSpPr>
          <p:cNvPr id="195" name="PlaceHolder 2"/>
          <p:cNvSpPr>
            <a:spLocks noGrp="1"/>
          </p:cNvSpPr>
          <p:nvPr>
            <p:ph type="hdr"/>
          </p:nvPr>
        </p:nvSpPr>
        <p:spPr>
          <a:xfrm>
            <a:off x="0" y="0"/>
            <a:ext cx="3398390" cy="597959"/>
          </a:xfrm>
          <a:prstGeom prst="rect">
            <a:avLst/>
          </a:prstGeom>
        </p:spPr>
        <p:txBody>
          <a:bodyPr wrap="none" lIns="0" tIns="0" rIns="0" bIns="0"/>
          <a:lstStyle/>
          <a:p>
            <a:r>
              <a:rPr lang="it-IT"/>
              <a:t>&lt;intestazione&gt;</a:t>
            </a:r>
            <a:endParaRPr/>
          </a:p>
        </p:txBody>
      </p:sp>
      <p:sp>
        <p:nvSpPr>
          <p:cNvPr id="196" name="PlaceHolder 3"/>
          <p:cNvSpPr>
            <a:spLocks noGrp="1"/>
          </p:cNvSpPr>
          <p:nvPr>
            <p:ph type="dt"/>
          </p:nvPr>
        </p:nvSpPr>
        <p:spPr>
          <a:xfrm>
            <a:off x="4432488" y="0"/>
            <a:ext cx="3398390" cy="597959"/>
          </a:xfrm>
          <a:prstGeom prst="rect">
            <a:avLst/>
          </a:prstGeom>
        </p:spPr>
        <p:txBody>
          <a:bodyPr wrap="none" lIns="0" tIns="0" rIns="0" bIns="0"/>
          <a:lstStyle/>
          <a:p>
            <a:pPr algn="r"/>
            <a:r>
              <a:rPr lang="it-IT"/>
              <a:t>&lt;data/ora&gt;</a:t>
            </a:r>
            <a:endParaRPr/>
          </a:p>
        </p:txBody>
      </p:sp>
      <p:sp>
        <p:nvSpPr>
          <p:cNvPr id="197" name="PlaceHolder 4"/>
          <p:cNvSpPr>
            <a:spLocks noGrp="1"/>
          </p:cNvSpPr>
          <p:nvPr>
            <p:ph type="ftr"/>
          </p:nvPr>
        </p:nvSpPr>
        <p:spPr>
          <a:xfrm>
            <a:off x="0" y="11368882"/>
            <a:ext cx="3398390" cy="597959"/>
          </a:xfrm>
          <a:prstGeom prst="rect">
            <a:avLst/>
          </a:prstGeom>
        </p:spPr>
        <p:txBody>
          <a:bodyPr wrap="none" lIns="0" tIns="0" rIns="0" bIns="0" anchor="b"/>
          <a:lstStyle/>
          <a:p>
            <a:r>
              <a:rPr lang="it-IT"/>
              <a:t>&lt;piè di pagina&gt;</a:t>
            </a:r>
            <a:endParaRPr/>
          </a:p>
        </p:txBody>
      </p:sp>
      <p:sp>
        <p:nvSpPr>
          <p:cNvPr id="198" name="PlaceHolder 5"/>
          <p:cNvSpPr>
            <a:spLocks noGrp="1"/>
          </p:cNvSpPr>
          <p:nvPr>
            <p:ph type="sldNum"/>
          </p:nvPr>
        </p:nvSpPr>
        <p:spPr>
          <a:xfrm>
            <a:off x="4432488" y="11368882"/>
            <a:ext cx="3398390" cy="597959"/>
          </a:xfrm>
          <a:prstGeom prst="rect">
            <a:avLst/>
          </a:prstGeom>
        </p:spPr>
        <p:txBody>
          <a:bodyPr wrap="none" lIns="0" tIns="0" rIns="0" bIns="0" anchor="b"/>
          <a:lstStyle/>
          <a:p>
            <a:pPr algn="r"/>
            <a:fld id="{21F1B111-6171-41B1-81A1-01C1C1E121B1}" type="slidenum">
              <a:rPr lang="it-IT"/>
              <a:t>‹N›</a:t>
            </a:fld>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PlaceHolder 1"/>
          <p:cNvSpPr>
            <a:spLocks noGrp="1"/>
          </p:cNvSpPr>
          <p:nvPr>
            <p:ph type="body"/>
          </p:nvPr>
        </p:nvSpPr>
        <p:spPr>
          <a:xfrm>
            <a:off x="0" y="0"/>
            <a:ext cx="373" cy="403"/>
          </a:xfrm>
          <a:prstGeom prst="rect">
            <a:avLst/>
          </a:prstGeom>
        </p:spPr>
        <p:txBody>
          <a:bodyPr lIns="97515" tIns="48758" rIns="97515" bIns="48758"/>
          <a:lstStyle/>
          <a:p>
            <a:endParaRPr/>
          </a:p>
        </p:txBody>
      </p:sp>
      <p:sp>
        <p:nvSpPr>
          <p:cNvPr id="363" name="TextShape 2"/>
          <p:cNvSpPr txBox="1"/>
          <p:nvPr/>
        </p:nvSpPr>
        <p:spPr>
          <a:xfrm>
            <a:off x="0" y="0"/>
            <a:ext cx="373" cy="403"/>
          </a:xfrm>
          <a:prstGeom prst="rect">
            <a:avLst/>
          </a:prstGeom>
        </p:spPr>
        <p:txBody>
          <a:bodyPr lIns="97515" tIns="48758" rIns="97515" bIns="48758"/>
          <a:lstStyle/>
          <a:p>
            <a:fld id="{3141E1C1-C1D1-41F1-B161-F101F1510141}" type="slidenum">
              <a:rPr lang="it-IT">
                <a:solidFill>
                  <a:srgbClr val="000000"/>
                </a:solidFill>
                <a:latin typeface="+mn-lt"/>
                <a:ea typeface="+mn-ea"/>
              </a:rPr>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PlaceHolder 1"/>
          <p:cNvSpPr>
            <a:spLocks noGrp="1"/>
          </p:cNvSpPr>
          <p:nvPr>
            <p:ph type="body"/>
          </p:nvPr>
        </p:nvSpPr>
        <p:spPr>
          <a:xfrm>
            <a:off x="0" y="0"/>
            <a:ext cx="373" cy="403"/>
          </a:xfrm>
          <a:prstGeom prst="rect">
            <a:avLst/>
          </a:prstGeom>
        </p:spPr>
        <p:txBody>
          <a:bodyPr lIns="97515" tIns="48758" rIns="97515" bIns="48758"/>
          <a:lstStyle/>
          <a:p>
            <a:endParaRPr/>
          </a:p>
        </p:txBody>
      </p:sp>
      <p:sp>
        <p:nvSpPr>
          <p:cNvPr id="365" name="TextShape 2"/>
          <p:cNvSpPr txBox="1"/>
          <p:nvPr/>
        </p:nvSpPr>
        <p:spPr>
          <a:xfrm>
            <a:off x="0" y="0"/>
            <a:ext cx="373" cy="403"/>
          </a:xfrm>
          <a:prstGeom prst="rect">
            <a:avLst/>
          </a:prstGeom>
        </p:spPr>
        <p:txBody>
          <a:bodyPr lIns="97515" tIns="48758" rIns="97515" bIns="48758"/>
          <a:lstStyle/>
          <a:p>
            <a:fld id="{3151E131-11D1-41F1-9191-C1A131C15161}" type="slidenum">
              <a:rPr lang="it-IT">
                <a:solidFill>
                  <a:srgbClr val="000000"/>
                </a:solidFill>
                <a:latin typeface="+mn-lt"/>
                <a:ea typeface="+mn-ea"/>
              </a:rPr>
              <a:t>12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PlaceHolder 1"/>
          <p:cNvSpPr>
            <a:spLocks noGrp="1"/>
          </p:cNvSpPr>
          <p:nvPr>
            <p:ph type="body"/>
          </p:nvPr>
        </p:nvSpPr>
        <p:spPr>
          <a:xfrm>
            <a:off x="0" y="0"/>
            <a:ext cx="373" cy="403"/>
          </a:xfrm>
          <a:prstGeom prst="rect">
            <a:avLst/>
          </a:prstGeom>
        </p:spPr>
        <p:txBody>
          <a:bodyPr lIns="97515" tIns="48758" rIns="97515" bIns="48758"/>
          <a:lstStyle/>
          <a:p>
            <a:endParaRPr/>
          </a:p>
        </p:txBody>
      </p:sp>
      <p:sp>
        <p:nvSpPr>
          <p:cNvPr id="367" name="TextShape 2"/>
          <p:cNvSpPr txBox="1"/>
          <p:nvPr/>
        </p:nvSpPr>
        <p:spPr>
          <a:xfrm>
            <a:off x="0" y="0"/>
            <a:ext cx="373" cy="403"/>
          </a:xfrm>
          <a:prstGeom prst="rect">
            <a:avLst/>
          </a:prstGeom>
        </p:spPr>
        <p:txBody>
          <a:bodyPr lIns="97515" tIns="48758" rIns="97515" bIns="48758"/>
          <a:lstStyle/>
          <a:p>
            <a:fld id="{21519191-E121-4101-81C1-6171F191C1A1}" type="slidenum">
              <a:rPr lang="it-IT">
                <a:solidFill>
                  <a:srgbClr val="000000"/>
                </a:solidFill>
                <a:latin typeface="+mn-lt"/>
                <a:ea typeface="+mn-ea"/>
              </a:rPr>
              <a:t>15</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PlaceHolder 1"/>
          <p:cNvSpPr>
            <a:spLocks noGrp="1"/>
          </p:cNvSpPr>
          <p:nvPr>
            <p:ph type="body"/>
          </p:nvPr>
        </p:nvSpPr>
        <p:spPr>
          <a:xfrm>
            <a:off x="0" y="0"/>
            <a:ext cx="373" cy="403"/>
          </a:xfrm>
          <a:prstGeom prst="rect">
            <a:avLst/>
          </a:prstGeom>
        </p:spPr>
        <p:txBody>
          <a:bodyPr lIns="97515" tIns="48758" rIns="97515" bIns="48758"/>
          <a:lstStyle/>
          <a:p>
            <a:endParaRPr/>
          </a:p>
        </p:txBody>
      </p:sp>
      <p:sp>
        <p:nvSpPr>
          <p:cNvPr id="369" name="TextShape 2"/>
          <p:cNvSpPr txBox="1"/>
          <p:nvPr/>
        </p:nvSpPr>
        <p:spPr>
          <a:xfrm>
            <a:off x="0" y="0"/>
            <a:ext cx="373" cy="403"/>
          </a:xfrm>
          <a:prstGeom prst="rect">
            <a:avLst/>
          </a:prstGeom>
        </p:spPr>
        <p:txBody>
          <a:bodyPr lIns="97515" tIns="48758" rIns="97515" bIns="48758"/>
          <a:lstStyle/>
          <a:p>
            <a:fld id="{112101E1-F191-41C1-B121-B1911141B1A1}" type="slidenum">
              <a:rPr lang="it-IT">
                <a:solidFill>
                  <a:srgbClr val="000000"/>
                </a:solidFill>
                <a:latin typeface="+mn-lt"/>
                <a:ea typeface="+mn-ea"/>
              </a:rPr>
              <a:t>16</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29" name="PlaceHolder 2"/>
          <p:cNvSpPr>
            <a:spLocks noGrp="1"/>
          </p:cNvSpPr>
          <p:nvPr>
            <p:ph type="body"/>
          </p:nvPr>
        </p:nvSpPr>
        <p:spPr>
          <a:xfrm>
            <a:off x="457200" y="1604520"/>
            <a:ext cx="8229240" cy="2158560"/>
          </a:xfrm>
          <a:prstGeom prst="rect">
            <a:avLst/>
          </a:prstGeom>
        </p:spPr>
        <p:txBody>
          <a:bodyPr wrap="none" lIns="0" tIns="0" rIns="0" bIns="0"/>
          <a:lstStyle/>
          <a:p>
            <a:endParaRPr/>
          </a:p>
        </p:txBody>
      </p:sp>
      <p:sp>
        <p:nvSpPr>
          <p:cNvPr id="30" name="PlaceHolder 3"/>
          <p:cNvSpPr>
            <a:spLocks noGrp="1"/>
          </p:cNvSpPr>
          <p:nvPr>
            <p:ph type="body"/>
          </p:nvPr>
        </p:nvSpPr>
        <p:spPr>
          <a:xfrm>
            <a:off x="457200" y="3968280"/>
            <a:ext cx="8229240" cy="215856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32"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33"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34"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
        <p:nvSpPr>
          <p:cNvPr id="35" name="PlaceHolder 5"/>
          <p:cNvSpPr>
            <a:spLocks noGrp="1"/>
          </p:cNvSpPr>
          <p:nvPr>
            <p:ph type="body"/>
          </p:nvPr>
        </p:nvSpPr>
        <p:spPr>
          <a:xfrm>
            <a:off x="457200" y="3968280"/>
            <a:ext cx="4015440" cy="215856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37"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38"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47" name="PlaceHolder 2"/>
          <p:cNvSpPr>
            <a:spLocks noGrp="1"/>
          </p:cNvSpPr>
          <p:nvPr>
            <p:ph type="subTitle"/>
          </p:nvPr>
        </p:nvSpPr>
        <p:spPr>
          <a:xfrm>
            <a:off x="457200" y="1604520"/>
            <a:ext cx="8229240" cy="4526280"/>
          </a:xfrm>
          <a:prstGeom prst="rect">
            <a:avLst/>
          </a:prstGeom>
        </p:spPr>
        <p:txBody>
          <a:bodyPr wrap="none"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49" name="PlaceHolder 2"/>
          <p:cNvSpPr>
            <a:spLocks noGrp="1"/>
          </p:cNvSpPr>
          <p:nvPr>
            <p:ph type="body"/>
          </p:nvPr>
        </p:nvSpPr>
        <p:spPr>
          <a:xfrm>
            <a:off x="457200" y="1604520"/>
            <a:ext cx="8229240" cy="4525920"/>
          </a:xfrm>
          <a:prstGeom prst="rect">
            <a:avLst/>
          </a:prstGeom>
        </p:spPr>
        <p:txBody>
          <a:bodyPr wrap="none"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51"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52" name="PlaceHolder 3"/>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457200" y="273600"/>
            <a:ext cx="8229240" cy="5856840"/>
          </a:xfrm>
          <a:prstGeom prst="rect">
            <a:avLst/>
          </a:prstGeom>
        </p:spPr>
        <p:txBody>
          <a:bodyPr wrap="none"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56"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57" name="PlaceHolder 3"/>
          <p:cNvSpPr>
            <a:spLocks noGrp="1"/>
          </p:cNvSpPr>
          <p:nvPr>
            <p:ph type="body"/>
          </p:nvPr>
        </p:nvSpPr>
        <p:spPr>
          <a:xfrm>
            <a:off x="457200" y="3968280"/>
            <a:ext cx="4015440" cy="2158560"/>
          </a:xfrm>
          <a:prstGeom prst="rect">
            <a:avLst/>
          </a:prstGeom>
        </p:spPr>
        <p:txBody>
          <a:bodyPr wrap="none" lIns="0" tIns="0" rIns="0" bIns="0"/>
          <a:lstStyle/>
          <a:p>
            <a:endParaRPr/>
          </a:p>
        </p:txBody>
      </p:sp>
      <p:sp>
        <p:nvSpPr>
          <p:cNvPr id="58" name="PlaceHolder 4"/>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8" name="PlaceHolder 2"/>
          <p:cNvSpPr>
            <a:spLocks noGrp="1"/>
          </p:cNvSpPr>
          <p:nvPr>
            <p:ph type="subTitle"/>
          </p:nvPr>
        </p:nvSpPr>
        <p:spPr>
          <a:xfrm>
            <a:off x="457200" y="1604520"/>
            <a:ext cx="8229240" cy="4526280"/>
          </a:xfrm>
          <a:prstGeom prst="rect">
            <a:avLst/>
          </a:prstGeom>
        </p:spPr>
        <p:txBody>
          <a:bodyPr wrap="none"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60"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61"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62"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64"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65"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66" name="PlaceHolder 4"/>
          <p:cNvSpPr>
            <a:spLocks noGrp="1"/>
          </p:cNvSpPr>
          <p:nvPr>
            <p:ph type="body"/>
          </p:nvPr>
        </p:nvSpPr>
        <p:spPr>
          <a:xfrm>
            <a:off x="457200" y="3968280"/>
            <a:ext cx="8228520" cy="2158560"/>
          </a:xfrm>
          <a:prstGeom prst="rect">
            <a:avLst/>
          </a:prstGeom>
        </p:spPr>
        <p:txBody>
          <a:bodyPr wrap="none"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68" name="PlaceHolder 2"/>
          <p:cNvSpPr>
            <a:spLocks noGrp="1"/>
          </p:cNvSpPr>
          <p:nvPr>
            <p:ph type="body"/>
          </p:nvPr>
        </p:nvSpPr>
        <p:spPr>
          <a:xfrm>
            <a:off x="457200" y="1604520"/>
            <a:ext cx="8229240" cy="2158560"/>
          </a:xfrm>
          <a:prstGeom prst="rect">
            <a:avLst/>
          </a:prstGeom>
        </p:spPr>
        <p:txBody>
          <a:bodyPr wrap="none" lIns="0" tIns="0" rIns="0" bIns="0"/>
          <a:lstStyle/>
          <a:p>
            <a:endParaRPr/>
          </a:p>
        </p:txBody>
      </p:sp>
      <p:sp>
        <p:nvSpPr>
          <p:cNvPr id="69" name="PlaceHolder 3"/>
          <p:cNvSpPr>
            <a:spLocks noGrp="1"/>
          </p:cNvSpPr>
          <p:nvPr>
            <p:ph type="body"/>
          </p:nvPr>
        </p:nvSpPr>
        <p:spPr>
          <a:xfrm>
            <a:off x="457200" y="3968280"/>
            <a:ext cx="8229240" cy="2158560"/>
          </a:xfrm>
          <a:prstGeom prst="rect">
            <a:avLst/>
          </a:prstGeom>
        </p:spPr>
        <p:txBody>
          <a:bodyPr wrap="none"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71"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72"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73"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
        <p:nvSpPr>
          <p:cNvPr id="74" name="PlaceHolder 5"/>
          <p:cNvSpPr>
            <a:spLocks noGrp="1"/>
          </p:cNvSpPr>
          <p:nvPr>
            <p:ph type="body"/>
          </p:nvPr>
        </p:nvSpPr>
        <p:spPr>
          <a:xfrm>
            <a:off x="457200" y="3968280"/>
            <a:ext cx="4015440" cy="2158560"/>
          </a:xfrm>
          <a:prstGeom prst="rect">
            <a:avLst/>
          </a:prstGeom>
        </p:spPr>
        <p:txBody>
          <a:bodyPr wrap="none"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76"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77"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86" name="PlaceHolder 2"/>
          <p:cNvSpPr>
            <a:spLocks noGrp="1"/>
          </p:cNvSpPr>
          <p:nvPr>
            <p:ph type="subTitle"/>
          </p:nvPr>
        </p:nvSpPr>
        <p:spPr>
          <a:xfrm>
            <a:off x="457200" y="1604520"/>
            <a:ext cx="8229240" cy="4526280"/>
          </a:xfrm>
          <a:prstGeom prst="rect">
            <a:avLst/>
          </a:prstGeom>
        </p:spPr>
        <p:txBody>
          <a:bodyPr wrap="none" lIns="0" tIns="0" rIns="0" bIns="0" anchor="ctr"/>
          <a:lstStyle/>
          <a:p>
            <a:pPr algn="ct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88" name="PlaceHolder 2"/>
          <p:cNvSpPr>
            <a:spLocks noGrp="1"/>
          </p:cNvSpPr>
          <p:nvPr>
            <p:ph type="body"/>
          </p:nvPr>
        </p:nvSpPr>
        <p:spPr>
          <a:xfrm>
            <a:off x="457200" y="1604520"/>
            <a:ext cx="8229240" cy="4525920"/>
          </a:xfrm>
          <a:prstGeom prst="rect">
            <a:avLst/>
          </a:prstGeom>
        </p:spPr>
        <p:txBody>
          <a:bodyPr wrap="none" lIns="0" tIns="0" rIns="0" bIns="0"/>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90"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91" name="PlaceHolder 3"/>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0" name="PlaceHolder 2"/>
          <p:cNvSpPr>
            <a:spLocks noGrp="1"/>
          </p:cNvSpPr>
          <p:nvPr>
            <p:ph type="body"/>
          </p:nvPr>
        </p:nvSpPr>
        <p:spPr>
          <a:xfrm>
            <a:off x="457200" y="1604520"/>
            <a:ext cx="8229240" cy="4525920"/>
          </a:xfrm>
          <a:prstGeom prst="rect">
            <a:avLst/>
          </a:prstGeom>
        </p:spPr>
        <p:txBody>
          <a:bodyPr wrap="none" lIns="0" tIns="0" rIns="0" bIns="0"/>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3" name="PlaceHolder 1"/>
          <p:cNvSpPr>
            <a:spLocks noGrp="1"/>
          </p:cNvSpPr>
          <p:nvPr>
            <p:ph type="subTitle"/>
          </p:nvPr>
        </p:nvSpPr>
        <p:spPr>
          <a:xfrm>
            <a:off x="457200" y="273600"/>
            <a:ext cx="8229240" cy="5856840"/>
          </a:xfrm>
          <a:prstGeom prst="rect">
            <a:avLst/>
          </a:prstGeom>
        </p:spPr>
        <p:txBody>
          <a:bodyPr wrap="none" lIns="0" tIns="0" rIns="0" bIns="0" anchor="ctr"/>
          <a:lstStyle/>
          <a:p>
            <a:pPr algn="ct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95"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96" name="PlaceHolder 3"/>
          <p:cNvSpPr>
            <a:spLocks noGrp="1"/>
          </p:cNvSpPr>
          <p:nvPr>
            <p:ph type="body"/>
          </p:nvPr>
        </p:nvSpPr>
        <p:spPr>
          <a:xfrm>
            <a:off x="457200" y="3968280"/>
            <a:ext cx="4015440" cy="2158560"/>
          </a:xfrm>
          <a:prstGeom prst="rect">
            <a:avLst/>
          </a:prstGeom>
        </p:spPr>
        <p:txBody>
          <a:bodyPr wrap="none" lIns="0" tIns="0" rIns="0" bIns="0"/>
          <a:lstStyle/>
          <a:p>
            <a:endParaRPr/>
          </a:p>
        </p:txBody>
      </p:sp>
      <p:sp>
        <p:nvSpPr>
          <p:cNvPr id="97" name="PlaceHolder 4"/>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99"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00"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01"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03"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04"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05" name="PlaceHolder 4"/>
          <p:cNvSpPr>
            <a:spLocks noGrp="1"/>
          </p:cNvSpPr>
          <p:nvPr>
            <p:ph type="body"/>
          </p:nvPr>
        </p:nvSpPr>
        <p:spPr>
          <a:xfrm>
            <a:off x="457200" y="3968280"/>
            <a:ext cx="8228520" cy="2158560"/>
          </a:xfrm>
          <a:prstGeom prst="rect">
            <a:avLst/>
          </a:prstGeom>
        </p:spPr>
        <p:txBody>
          <a:bodyPr wrap="none" lIns="0" tIns="0" rIns="0" bIns="0"/>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07" name="PlaceHolder 2"/>
          <p:cNvSpPr>
            <a:spLocks noGrp="1"/>
          </p:cNvSpPr>
          <p:nvPr>
            <p:ph type="body"/>
          </p:nvPr>
        </p:nvSpPr>
        <p:spPr>
          <a:xfrm>
            <a:off x="457200" y="1604520"/>
            <a:ext cx="8229240" cy="2158560"/>
          </a:xfrm>
          <a:prstGeom prst="rect">
            <a:avLst/>
          </a:prstGeom>
        </p:spPr>
        <p:txBody>
          <a:bodyPr wrap="none" lIns="0" tIns="0" rIns="0" bIns="0"/>
          <a:lstStyle/>
          <a:p>
            <a:endParaRPr/>
          </a:p>
        </p:txBody>
      </p:sp>
      <p:sp>
        <p:nvSpPr>
          <p:cNvPr id="108" name="PlaceHolder 3"/>
          <p:cNvSpPr>
            <a:spLocks noGrp="1"/>
          </p:cNvSpPr>
          <p:nvPr>
            <p:ph type="body"/>
          </p:nvPr>
        </p:nvSpPr>
        <p:spPr>
          <a:xfrm>
            <a:off x="457200" y="3968280"/>
            <a:ext cx="8229240" cy="2158560"/>
          </a:xfrm>
          <a:prstGeom prst="rect">
            <a:avLst/>
          </a:prstGeom>
        </p:spPr>
        <p:txBody>
          <a:bodyPr wrap="none" lIns="0" tIns="0" rIns="0" bIns="0"/>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10"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11"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12"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
        <p:nvSpPr>
          <p:cNvPr id="113" name="PlaceHolder 5"/>
          <p:cNvSpPr>
            <a:spLocks noGrp="1"/>
          </p:cNvSpPr>
          <p:nvPr>
            <p:ph type="body"/>
          </p:nvPr>
        </p:nvSpPr>
        <p:spPr>
          <a:xfrm>
            <a:off x="457200" y="3968280"/>
            <a:ext cx="4015440" cy="2158560"/>
          </a:xfrm>
          <a:prstGeom prst="rect">
            <a:avLst/>
          </a:prstGeom>
        </p:spPr>
        <p:txBody>
          <a:bodyPr wrap="none" lIns="0" tIns="0" rIns="0" bIns="0"/>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15"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16"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3"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24" name="PlaceHolder 2"/>
          <p:cNvSpPr>
            <a:spLocks noGrp="1"/>
          </p:cNvSpPr>
          <p:nvPr>
            <p:ph type="subTitle"/>
          </p:nvPr>
        </p:nvSpPr>
        <p:spPr>
          <a:xfrm>
            <a:off x="457200" y="1604520"/>
            <a:ext cx="8229240" cy="4526280"/>
          </a:xfrm>
          <a:prstGeom prst="rect">
            <a:avLst/>
          </a:prstGeom>
        </p:spPr>
        <p:txBody>
          <a:bodyPr wrap="none" lIns="0" tIns="0" rIns="0" bIns="0" anchor="ctr"/>
          <a:lstStyle/>
          <a:p>
            <a:pPr algn="ct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26" name="PlaceHolder 2"/>
          <p:cNvSpPr>
            <a:spLocks noGrp="1"/>
          </p:cNvSpPr>
          <p:nvPr>
            <p:ph type="body"/>
          </p:nvPr>
        </p:nvSpPr>
        <p:spPr>
          <a:xfrm>
            <a:off x="457200" y="1604520"/>
            <a:ext cx="8229240" cy="452592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2"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3" name="PlaceHolder 3"/>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7"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28"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29" name="PlaceHolder 3"/>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1" name="PlaceHolder 1"/>
          <p:cNvSpPr>
            <a:spLocks noGrp="1"/>
          </p:cNvSpPr>
          <p:nvPr>
            <p:ph type="subTitle"/>
          </p:nvPr>
        </p:nvSpPr>
        <p:spPr>
          <a:xfrm>
            <a:off x="457200" y="273600"/>
            <a:ext cx="8229240" cy="5856840"/>
          </a:xfrm>
          <a:prstGeom prst="rect">
            <a:avLst/>
          </a:prstGeom>
        </p:spPr>
        <p:txBody>
          <a:bodyPr wrap="none" lIns="0" tIns="0" rIns="0" bIns="0" anchor="ctr"/>
          <a:lstStyle/>
          <a:p>
            <a:pPr algn="ctr"/>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33"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34" name="PlaceHolder 3"/>
          <p:cNvSpPr>
            <a:spLocks noGrp="1"/>
          </p:cNvSpPr>
          <p:nvPr>
            <p:ph type="body"/>
          </p:nvPr>
        </p:nvSpPr>
        <p:spPr>
          <a:xfrm>
            <a:off x="457200" y="3968280"/>
            <a:ext cx="4015440" cy="2158560"/>
          </a:xfrm>
          <a:prstGeom prst="rect">
            <a:avLst/>
          </a:prstGeom>
        </p:spPr>
        <p:txBody>
          <a:bodyPr wrap="none" lIns="0" tIns="0" rIns="0" bIns="0"/>
          <a:lstStyle/>
          <a:p>
            <a:endParaRPr/>
          </a:p>
        </p:txBody>
      </p:sp>
      <p:sp>
        <p:nvSpPr>
          <p:cNvPr id="135" name="PlaceHolder 4"/>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37"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38"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39"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41"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42"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43" name="PlaceHolder 4"/>
          <p:cNvSpPr>
            <a:spLocks noGrp="1"/>
          </p:cNvSpPr>
          <p:nvPr>
            <p:ph type="body"/>
          </p:nvPr>
        </p:nvSpPr>
        <p:spPr>
          <a:xfrm>
            <a:off x="457200" y="3968280"/>
            <a:ext cx="8228520" cy="2158560"/>
          </a:xfrm>
          <a:prstGeom prst="rect">
            <a:avLst/>
          </a:prstGeom>
        </p:spPr>
        <p:txBody>
          <a:bodyPr wrap="none" lIns="0" tIns="0" rIns="0" bIns="0"/>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45" name="PlaceHolder 2"/>
          <p:cNvSpPr>
            <a:spLocks noGrp="1"/>
          </p:cNvSpPr>
          <p:nvPr>
            <p:ph type="body"/>
          </p:nvPr>
        </p:nvSpPr>
        <p:spPr>
          <a:xfrm>
            <a:off x="457200" y="1604520"/>
            <a:ext cx="8229240" cy="2158560"/>
          </a:xfrm>
          <a:prstGeom prst="rect">
            <a:avLst/>
          </a:prstGeom>
        </p:spPr>
        <p:txBody>
          <a:bodyPr wrap="none" lIns="0" tIns="0" rIns="0" bIns="0"/>
          <a:lstStyle/>
          <a:p>
            <a:endParaRPr/>
          </a:p>
        </p:txBody>
      </p:sp>
      <p:sp>
        <p:nvSpPr>
          <p:cNvPr id="146" name="PlaceHolder 3"/>
          <p:cNvSpPr>
            <a:spLocks noGrp="1"/>
          </p:cNvSpPr>
          <p:nvPr>
            <p:ph type="body"/>
          </p:nvPr>
        </p:nvSpPr>
        <p:spPr>
          <a:xfrm>
            <a:off x="457200" y="3968280"/>
            <a:ext cx="8229240" cy="2158560"/>
          </a:xfrm>
          <a:prstGeom prst="rect">
            <a:avLst/>
          </a:prstGeom>
        </p:spPr>
        <p:txBody>
          <a:bodyPr wrap="none" lIns="0" tIns="0" rIns="0" bIns="0"/>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48"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49"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50"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
        <p:nvSpPr>
          <p:cNvPr id="151" name="PlaceHolder 5"/>
          <p:cNvSpPr>
            <a:spLocks noGrp="1"/>
          </p:cNvSpPr>
          <p:nvPr>
            <p:ph type="body"/>
          </p:nvPr>
        </p:nvSpPr>
        <p:spPr>
          <a:xfrm>
            <a:off x="457200" y="3968280"/>
            <a:ext cx="4015440" cy="2158560"/>
          </a:xfrm>
          <a:prstGeom prst="rect">
            <a:avLst/>
          </a:prstGeom>
        </p:spPr>
        <p:txBody>
          <a:bodyPr wrap="none" lIns="0" tIns="0" rIns="0" bIns="0"/>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53"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54"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2"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63" name="PlaceHolder 2"/>
          <p:cNvSpPr>
            <a:spLocks noGrp="1"/>
          </p:cNvSpPr>
          <p:nvPr>
            <p:ph type="subTitle"/>
          </p:nvPr>
        </p:nvSpPr>
        <p:spPr>
          <a:xfrm>
            <a:off x="457200" y="1604520"/>
            <a:ext cx="8229240" cy="4526280"/>
          </a:xfrm>
          <a:prstGeom prst="rect">
            <a:avLst/>
          </a:prstGeom>
        </p:spPr>
        <p:txBody>
          <a:bodyPr wrap="none" lIns="0" tIns="0" rIns="0" bIns="0" anchor="ctr"/>
          <a:lstStyle/>
          <a:p>
            <a:pPr algn="ct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65" name="PlaceHolder 2"/>
          <p:cNvSpPr>
            <a:spLocks noGrp="1"/>
          </p:cNvSpPr>
          <p:nvPr>
            <p:ph type="body"/>
          </p:nvPr>
        </p:nvSpPr>
        <p:spPr>
          <a:xfrm>
            <a:off x="457200" y="1604520"/>
            <a:ext cx="8229240" cy="4525920"/>
          </a:xfrm>
          <a:prstGeom prst="rect">
            <a:avLst/>
          </a:prstGeom>
        </p:spPr>
        <p:txBody>
          <a:bodyPr wrap="none" lIns="0" tIns="0" rIns="0" bIns="0"/>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67"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68" name="PlaceHolder 3"/>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0" name="PlaceHolder 1"/>
          <p:cNvSpPr>
            <a:spLocks noGrp="1"/>
          </p:cNvSpPr>
          <p:nvPr>
            <p:ph type="subTitle"/>
          </p:nvPr>
        </p:nvSpPr>
        <p:spPr>
          <a:xfrm>
            <a:off x="457200" y="273600"/>
            <a:ext cx="8229240" cy="5856840"/>
          </a:xfrm>
          <a:prstGeom prst="rect">
            <a:avLst/>
          </a:prstGeom>
        </p:spPr>
        <p:txBody>
          <a:bodyPr wrap="none" lIns="0" tIns="0" rIns="0" bIns="0" anchor="ctr"/>
          <a:lstStyle/>
          <a:p>
            <a:pPr algn="ct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72"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73" name="PlaceHolder 3"/>
          <p:cNvSpPr>
            <a:spLocks noGrp="1"/>
          </p:cNvSpPr>
          <p:nvPr>
            <p:ph type="body"/>
          </p:nvPr>
        </p:nvSpPr>
        <p:spPr>
          <a:xfrm>
            <a:off x="457200" y="3968280"/>
            <a:ext cx="4015440" cy="2158560"/>
          </a:xfrm>
          <a:prstGeom prst="rect">
            <a:avLst/>
          </a:prstGeom>
        </p:spPr>
        <p:txBody>
          <a:bodyPr wrap="none" lIns="0" tIns="0" rIns="0" bIns="0"/>
          <a:lstStyle/>
          <a:p>
            <a:endParaRPr/>
          </a:p>
        </p:txBody>
      </p:sp>
      <p:sp>
        <p:nvSpPr>
          <p:cNvPr id="174" name="PlaceHolder 4"/>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76"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177"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78"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80"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81"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82" name="PlaceHolder 4"/>
          <p:cNvSpPr>
            <a:spLocks noGrp="1"/>
          </p:cNvSpPr>
          <p:nvPr>
            <p:ph type="body"/>
          </p:nvPr>
        </p:nvSpPr>
        <p:spPr>
          <a:xfrm>
            <a:off x="457200" y="3968280"/>
            <a:ext cx="8228520" cy="2158560"/>
          </a:xfrm>
          <a:prstGeom prst="rect">
            <a:avLst/>
          </a:prstGeom>
        </p:spPr>
        <p:txBody>
          <a:bodyPr wrap="none" lIns="0" tIns="0" rIns="0" bIns="0"/>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84" name="PlaceHolder 2"/>
          <p:cNvSpPr>
            <a:spLocks noGrp="1"/>
          </p:cNvSpPr>
          <p:nvPr>
            <p:ph type="body"/>
          </p:nvPr>
        </p:nvSpPr>
        <p:spPr>
          <a:xfrm>
            <a:off x="457200" y="1604520"/>
            <a:ext cx="8229240" cy="2158560"/>
          </a:xfrm>
          <a:prstGeom prst="rect">
            <a:avLst/>
          </a:prstGeom>
        </p:spPr>
        <p:txBody>
          <a:bodyPr wrap="none" lIns="0" tIns="0" rIns="0" bIns="0"/>
          <a:lstStyle/>
          <a:p>
            <a:endParaRPr/>
          </a:p>
        </p:txBody>
      </p:sp>
      <p:sp>
        <p:nvSpPr>
          <p:cNvPr id="185" name="PlaceHolder 3"/>
          <p:cNvSpPr>
            <a:spLocks noGrp="1"/>
          </p:cNvSpPr>
          <p:nvPr>
            <p:ph type="body"/>
          </p:nvPr>
        </p:nvSpPr>
        <p:spPr>
          <a:xfrm>
            <a:off x="457200" y="3968280"/>
            <a:ext cx="8229240" cy="2158560"/>
          </a:xfrm>
          <a:prstGeom prst="rect">
            <a:avLst/>
          </a:prstGeom>
        </p:spPr>
        <p:txBody>
          <a:bodyPr wrap="none" lIns="0" tIns="0" rIns="0" bIns="0"/>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87"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88"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189"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
        <p:nvSpPr>
          <p:cNvPr id="190" name="PlaceHolder 5"/>
          <p:cNvSpPr>
            <a:spLocks noGrp="1"/>
          </p:cNvSpPr>
          <p:nvPr>
            <p:ph type="body"/>
          </p:nvPr>
        </p:nvSpPr>
        <p:spPr>
          <a:xfrm>
            <a:off x="457200" y="3968280"/>
            <a:ext cx="4015440" cy="2158560"/>
          </a:xfrm>
          <a:prstGeom prst="rect">
            <a:avLst/>
          </a:prstGeom>
        </p:spPr>
        <p:txBody>
          <a:bodyPr wrap="none" lIns="0" tIns="0" rIns="0" bIns="0"/>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457200" y="273600"/>
            <a:ext cx="8229240" cy="5856840"/>
          </a:xfrm>
          <a:prstGeom prst="rect">
            <a:avLst/>
          </a:prstGeom>
        </p:spPr>
        <p:txBody>
          <a:bodyPr wrap="none" lIns="0" tIns="0" rIns="0" bIns="0" anchor="ctr"/>
          <a:lstStyle/>
          <a:p>
            <a:pPr algn="ct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92"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93"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17"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18" name="PlaceHolder 3"/>
          <p:cNvSpPr>
            <a:spLocks noGrp="1"/>
          </p:cNvSpPr>
          <p:nvPr>
            <p:ph type="body"/>
          </p:nvPr>
        </p:nvSpPr>
        <p:spPr>
          <a:xfrm>
            <a:off x="457200" y="3968280"/>
            <a:ext cx="4015440" cy="2158560"/>
          </a:xfrm>
          <a:prstGeom prst="rect">
            <a:avLst/>
          </a:prstGeom>
        </p:spPr>
        <p:txBody>
          <a:bodyPr wrap="none" lIns="0" tIns="0" rIns="0" bIns="0"/>
          <a:lstStyle/>
          <a:p>
            <a:endParaRPr/>
          </a:p>
        </p:txBody>
      </p:sp>
      <p:sp>
        <p:nvSpPr>
          <p:cNvPr id="19" name="PlaceHolder 4"/>
          <p:cNvSpPr>
            <a:spLocks noGrp="1"/>
          </p:cNvSpPr>
          <p:nvPr>
            <p:ph type="body"/>
          </p:nvPr>
        </p:nvSpPr>
        <p:spPr>
          <a:xfrm>
            <a:off x="4673520" y="1604520"/>
            <a:ext cx="4015440" cy="452592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21" name="PlaceHolder 2"/>
          <p:cNvSpPr>
            <a:spLocks noGrp="1"/>
          </p:cNvSpPr>
          <p:nvPr>
            <p:ph type="body"/>
          </p:nvPr>
        </p:nvSpPr>
        <p:spPr>
          <a:xfrm>
            <a:off x="457200" y="1604520"/>
            <a:ext cx="4015440" cy="4525920"/>
          </a:xfrm>
          <a:prstGeom prst="rect">
            <a:avLst/>
          </a:prstGeom>
        </p:spPr>
        <p:txBody>
          <a:bodyPr wrap="none" lIns="0" tIns="0" rIns="0" bIns="0"/>
          <a:lstStyle/>
          <a:p>
            <a:endParaRPr/>
          </a:p>
        </p:txBody>
      </p:sp>
      <p:sp>
        <p:nvSpPr>
          <p:cNvPr id="22"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23" name="PlaceHolder 4"/>
          <p:cNvSpPr>
            <a:spLocks noGrp="1"/>
          </p:cNvSpPr>
          <p:nvPr>
            <p:ph type="body"/>
          </p:nvPr>
        </p:nvSpPr>
        <p:spPr>
          <a:xfrm>
            <a:off x="4673520" y="3968280"/>
            <a:ext cx="4015440" cy="215856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5160"/>
          </a:xfrm>
          <a:prstGeom prst="rect">
            <a:avLst/>
          </a:prstGeom>
        </p:spPr>
        <p:txBody>
          <a:bodyPr wrap="none" lIns="0" tIns="0" rIns="0" bIns="0" anchor="ctr"/>
          <a:lstStyle/>
          <a:p>
            <a:endParaRPr/>
          </a:p>
        </p:txBody>
      </p:sp>
      <p:sp>
        <p:nvSpPr>
          <p:cNvPr id="25" name="PlaceHolder 2"/>
          <p:cNvSpPr>
            <a:spLocks noGrp="1"/>
          </p:cNvSpPr>
          <p:nvPr>
            <p:ph type="body"/>
          </p:nvPr>
        </p:nvSpPr>
        <p:spPr>
          <a:xfrm>
            <a:off x="457200" y="1604520"/>
            <a:ext cx="4015440" cy="2158560"/>
          </a:xfrm>
          <a:prstGeom prst="rect">
            <a:avLst/>
          </a:prstGeom>
        </p:spPr>
        <p:txBody>
          <a:bodyPr wrap="none" lIns="0" tIns="0" rIns="0" bIns="0"/>
          <a:lstStyle/>
          <a:p>
            <a:endParaRPr/>
          </a:p>
        </p:txBody>
      </p:sp>
      <p:sp>
        <p:nvSpPr>
          <p:cNvPr id="26" name="PlaceHolder 3"/>
          <p:cNvSpPr>
            <a:spLocks noGrp="1"/>
          </p:cNvSpPr>
          <p:nvPr>
            <p:ph type="body"/>
          </p:nvPr>
        </p:nvSpPr>
        <p:spPr>
          <a:xfrm>
            <a:off x="4673520" y="1604520"/>
            <a:ext cx="4015440" cy="2158560"/>
          </a:xfrm>
          <a:prstGeom prst="rect">
            <a:avLst/>
          </a:prstGeom>
        </p:spPr>
        <p:txBody>
          <a:bodyPr wrap="none" lIns="0" tIns="0" rIns="0" bIns="0"/>
          <a:lstStyle/>
          <a:p>
            <a:endParaRPr/>
          </a:p>
        </p:txBody>
      </p:sp>
      <p:sp>
        <p:nvSpPr>
          <p:cNvPr id="27" name="PlaceHolder 4"/>
          <p:cNvSpPr>
            <a:spLocks noGrp="1"/>
          </p:cNvSpPr>
          <p:nvPr>
            <p:ph type="body"/>
          </p:nvPr>
        </p:nvSpPr>
        <p:spPr>
          <a:xfrm>
            <a:off x="457200" y="3968280"/>
            <a:ext cx="8228520" cy="215856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image" Target="../media/image4.png"/><Relationship Id="rId2" Type="http://schemas.openxmlformats.org/officeDocument/2006/relationships/slideLayout" Target="../slideLayouts/slideLayout38.xml"/><Relationship Id="rId16" Type="http://schemas.openxmlformats.org/officeDocument/2006/relationships/image" Target="../media/image3.jpe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Immagine 6"/>
          <p:cNvPicPr/>
          <p:nvPr/>
        </p:nvPicPr>
        <p:blipFill>
          <a:blip r:embed="rId14"/>
          <a:stretch>
            <a:fillRect/>
          </a:stretch>
        </p:blipFill>
        <p:spPr>
          <a:xfrm>
            <a:off x="0" y="0"/>
            <a:ext cx="9143640" cy="797040"/>
          </a:xfrm>
          <a:prstGeom prst="rect">
            <a:avLst/>
          </a:prstGeom>
        </p:spPr>
      </p:pic>
      <p:pic>
        <p:nvPicPr>
          <p:cNvPr id="8" name="Immagine 7"/>
          <p:cNvPicPr/>
          <p:nvPr/>
        </p:nvPicPr>
        <p:blipFill>
          <a:blip r:embed="rId15"/>
          <a:stretch>
            <a:fillRect/>
          </a:stretch>
        </p:blipFill>
        <p:spPr>
          <a:xfrm>
            <a:off x="0" y="5163480"/>
            <a:ext cx="2163600" cy="1694160"/>
          </a:xfrm>
          <a:prstGeom prst="rect">
            <a:avLst/>
          </a:prstGeom>
        </p:spPr>
      </p:pic>
      <p:sp>
        <p:nvSpPr>
          <p:cNvPr id="2" name="PlaceHolder 1"/>
          <p:cNvSpPr>
            <a:spLocks noGrp="1"/>
          </p:cNvSpPr>
          <p:nvPr>
            <p:ph type="title"/>
          </p:nvPr>
        </p:nvSpPr>
        <p:spPr>
          <a:xfrm>
            <a:off x="685800" y="2130480"/>
            <a:ext cx="7772040" cy="1469520"/>
          </a:xfrm>
          <a:prstGeom prst="rect">
            <a:avLst/>
          </a:prstGeom>
        </p:spPr>
        <p:txBody>
          <a:bodyPr anchor="ctr"/>
          <a:lstStyle/>
          <a:p>
            <a:pPr algn="ctr"/>
            <a:r>
              <a:rPr lang="it-IT" sz="4400">
                <a:solidFill>
                  <a:srgbClr val="000000"/>
                </a:solidFill>
                <a:latin typeface="Calibri"/>
              </a:rPr>
              <a:t>Fate clic per modificare il formato del testo del titoloFare clic per modificare lo stile del titolo dello schema</a:t>
            </a:r>
            <a:endParaRPr/>
          </a:p>
        </p:txBody>
      </p:sp>
      <p:sp>
        <p:nvSpPr>
          <p:cNvPr id="3" name="PlaceHolder 2"/>
          <p:cNvSpPr>
            <a:spLocks noGrp="1"/>
          </p:cNvSpPr>
          <p:nvPr>
            <p:ph type="dt"/>
          </p:nvPr>
        </p:nvSpPr>
        <p:spPr>
          <a:xfrm>
            <a:off x="0" y="0"/>
            <a:ext cx="360" cy="360"/>
          </a:xfrm>
          <a:prstGeom prst="rect">
            <a:avLst/>
          </a:prstGeom>
        </p:spPr>
        <p:txBody>
          <a:bodyPr lIns="90000" tIns="45000" rIns="90000" bIns="45000"/>
          <a:lstStyle/>
          <a:p>
            <a:r>
              <a:rPr lang="it-IT">
                <a:solidFill>
                  <a:srgbClr val="000000"/>
                </a:solidFill>
                <a:latin typeface="Calibri"/>
              </a:rPr>
              <a:t>15/04/19</a:t>
            </a:r>
            <a:endParaRPr/>
          </a:p>
        </p:txBody>
      </p:sp>
      <p:sp>
        <p:nvSpPr>
          <p:cNvPr id="4" name="PlaceHolder 3"/>
          <p:cNvSpPr>
            <a:spLocks noGrp="1"/>
          </p:cNvSpPr>
          <p:nvPr>
            <p:ph type="ftr"/>
          </p:nvPr>
        </p:nvSpPr>
        <p:spPr>
          <a:xfrm>
            <a:off x="0" y="0"/>
            <a:ext cx="360" cy="360"/>
          </a:xfrm>
          <a:prstGeom prst="rect">
            <a:avLst/>
          </a:prstGeom>
        </p:spPr>
        <p:txBody>
          <a:bodyPr lIns="90000" tIns="45000" rIns="90000" bIns="45000"/>
          <a:lstStyle/>
          <a:p>
            <a:endParaRPr/>
          </a:p>
        </p:txBody>
      </p:sp>
      <p:sp>
        <p:nvSpPr>
          <p:cNvPr id="5" name="PlaceHolder 4"/>
          <p:cNvSpPr>
            <a:spLocks noGrp="1"/>
          </p:cNvSpPr>
          <p:nvPr>
            <p:ph type="sldNum"/>
          </p:nvPr>
        </p:nvSpPr>
        <p:spPr>
          <a:xfrm>
            <a:off x="0" y="0"/>
            <a:ext cx="360" cy="360"/>
          </a:xfrm>
          <a:prstGeom prst="rect">
            <a:avLst/>
          </a:prstGeom>
        </p:spPr>
        <p:txBody>
          <a:bodyPr lIns="90000" tIns="45000" rIns="90000" bIns="45000"/>
          <a:lstStyle/>
          <a:p>
            <a:fld id="{D1415101-01E1-4141-A1A1-51719121C151}" type="slidenum">
              <a:rPr lang="it-IT">
                <a:solidFill>
                  <a:srgbClr val="000000"/>
                </a:solidFill>
                <a:latin typeface="Calibri"/>
              </a:rPr>
              <a:t>‹N›</a:t>
            </a:fld>
            <a:endParaRPr/>
          </a:p>
        </p:txBody>
      </p:sp>
      <p:sp>
        <p:nvSpPr>
          <p:cNvPr id="6" name="PlaceHolder 5"/>
          <p:cNvSpPr>
            <a:spLocks noGrp="1"/>
          </p:cNvSpPr>
          <p:nvPr>
            <p:ph type="body"/>
          </p:nvPr>
        </p:nvSpPr>
        <p:spPr>
          <a:xfrm>
            <a:off x="457200" y="1604520"/>
            <a:ext cx="8229240" cy="4525920"/>
          </a:xfrm>
          <a:prstGeom prst="rect">
            <a:avLst/>
          </a:prstGeom>
        </p:spPr>
        <p:txBody>
          <a:bodyPr wrap="none" lIns="0" tIns="0" rIns="0" bIns="0"/>
          <a:lstStyle/>
          <a:p>
            <a:pPr>
              <a:buSzPct val="45000"/>
              <a:buFont typeface="StarSymbol"/>
              <a:buChar char=""/>
            </a:pPr>
            <a:r>
              <a:rPr lang="it-IT"/>
              <a:t>Fate clic per modificare il formato del testo della struttura</a:t>
            </a:r>
            <a:endParaRPr/>
          </a:p>
          <a:p>
            <a:pPr lvl="1">
              <a:buSzPct val="45000"/>
              <a:buFont typeface="StarSymbol"/>
              <a:buChar char=""/>
            </a:pPr>
            <a:r>
              <a:rPr lang="it-IT"/>
              <a:t>Secondo livello struttura</a:t>
            </a:r>
            <a:endParaRPr/>
          </a:p>
          <a:p>
            <a:pPr lvl="2">
              <a:buSzPct val="75000"/>
              <a:buFont typeface="StarSymbol"/>
              <a:buChar char=""/>
            </a:pPr>
            <a:r>
              <a:rPr lang="it-IT"/>
              <a:t>Terzo livello struttura</a:t>
            </a:r>
            <a:endParaRPr/>
          </a:p>
          <a:p>
            <a:pPr lvl="3">
              <a:buSzPct val="45000"/>
              <a:buFont typeface="StarSymbol"/>
              <a:buChar char=""/>
            </a:pPr>
            <a:r>
              <a:rPr lang="it-IT"/>
              <a:t>Quarto livello struttura</a:t>
            </a:r>
            <a:endParaRPr/>
          </a:p>
          <a:p>
            <a:pPr lvl="4">
              <a:buSzPct val="75000"/>
              <a:buFont typeface="StarSymbol"/>
              <a:buChar char=""/>
            </a:pPr>
            <a:r>
              <a:rPr lang="it-IT"/>
              <a:t>Quinto livello struttura</a:t>
            </a:r>
            <a:endParaRPr/>
          </a:p>
          <a:p>
            <a:pPr lvl="5">
              <a:buSzPct val="45000"/>
              <a:buFont typeface="StarSymbol"/>
              <a:buChar char=""/>
            </a:pPr>
            <a:r>
              <a:rPr lang="it-IT"/>
              <a:t>Sesto livello struttura</a:t>
            </a:r>
            <a:endParaRPr/>
          </a:p>
          <a:p>
            <a:pPr lvl="6">
              <a:buSzPct val="45000"/>
              <a:buFont typeface="StarSymbol"/>
              <a:buChar char=""/>
            </a:pPr>
            <a:r>
              <a:rPr lang="it-IT"/>
              <a:t>Settimo livello struttura</a:t>
            </a:r>
            <a:endParaRPr/>
          </a:p>
          <a:p>
            <a:pPr lvl="7">
              <a:buSzPct val="45000"/>
              <a:buFont typeface="StarSymbol"/>
              <a:buChar char=""/>
            </a:pPr>
            <a:r>
              <a:rPr lang="it-IT"/>
              <a:t>Ottavo livello struttura</a:t>
            </a:r>
            <a:endParaRPr/>
          </a:p>
          <a:p>
            <a:pPr lvl="8">
              <a:buSzPct val="45000"/>
              <a:buFont typeface="StarSymbol"/>
              <a:buChar char=""/>
            </a:pPr>
            <a:r>
              <a:rPr lang="it-IT"/>
              <a:t>Nono livello struttura</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9" name="Immagine 6"/>
          <p:cNvPicPr/>
          <p:nvPr/>
        </p:nvPicPr>
        <p:blipFill>
          <a:blip r:embed="rId14"/>
          <a:stretch>
            <a:fillRect/>
          </a:stretch>
        </p:blipFill>
        <p:spPr>
          <a:xfrm>
            <a:off x="0" y="0"/>
            <a:ext cx="9143640" cy="797040"/>
          </a:xfrm>
          <a:prstGeom prst="rect">
            <a:avLst/>
          </a:prstGeom>
        </p:spPr>
      </p:pic>
      <p:pic>
        <p:nvPicPr>
          <p:cNvPr id="40" name="Immagine 7"/>
          <p:cNvPicPr/>
          <p:nvPr/>
        </p:nvPicPr>
        <p:blipFill>
          <a:blip r:embed="rId15"/>
          <a:stretch>
            <a:fillRect/>
          </a:stretch>
        </p:blipFill>
        <p:spPr>
          <a:xfrm>
            <a:off x="0" y="5163480"/>
            <a:ext cx="2163600" cy="1694160"/>
          </a:xfrm>
          <a:prstGeom prst="rect">
            <a:avLst/>
          </a:prstGeom>
        </p:spPr>
      </p:pic>
      <p:sp>
        <p:nvSpPr>
          <p:cNvPr id="41" name="PlaceHolder 1"/>
          <p:cNvSpPr>
            <a:spLocks noGrp="1"/>
          </p:cNvSpPr>
          <p:nvPr>
            <p:ph type="dt"/>
          </p:nvPr>
        </p:nvSpPr>
        <p:spPr>
          <a:xfrm>
            <a:off x="0" y="0"/>
            <a:ext cx="360" cy="360"/>
          </a:xfrm>
          <a:prstGeom prst="rect">
            <a:avLst/>
          </a:prstGeom>
        </p:spPr>
        <p:txBody>
          <a:bodyPr lIns="90000" tIns="45000" rIns="90000" bIns="45000"/>
          <a:lstStyle/>
          <a:p>
            <a:r>
              <a:rPr lang="it-IT">
                <a:solidFill>
                  <a:srgbClr val="000000"/>
                </a:solidFill>
                <a:latin typeface="Calibri"/>
              </a:rPr>
              <a:t>15/04/19</a:t>
            </a:r>
            <a:endParaRPr/>
          </a:p>
        </p:txBody>
      </p:sp>
      <p:sp>
        <p:nvSpPr>
          <p:cNvPr id="42" name="PlaceHolder 2"/>
          <p:cNvSpPr>
            <a:spLocks noGrp="1"/>
          </p:cNvSpPr>
          <p:nvPr>
            <p:ph type="ftr"/>
          </p:nvPr>
        </p:nvSpPr>
        <p:spPr>
          <a:xfrm>
            <a:off x="0" y="0"/>
            <a:ext cx="360" cy="360"/>
          </a:xfrm>
          <a:prstGeom prst="rect">
            <a:avLst/>
          </a:prstGeom>
        </p:spPr>
        <p:txBody>
          <a:bodyPr lIns="90000" tIns="45000" rIns="90000" bIns="45000"/>
          <a:lstStyle/>
          <a:p>
            <a:endParaRPr/>
          </a:p>
        </p:txBody>
      </p:sp>
      <p:sp>
        <p:nvSpPr>
          <p:cNvPr id="43" name="PlaceHolder 3"/>
          <p:cNvSpPr>
            <a:spLocks noGrp="1"/>
          </p:cNvSpPr>
          <p:nvPr>
            <p:ph type="sldNum"/>
          </p:nvPr>
        </p:nvSpPr>
        <p:spPr>
          <a:xfrm>
            <a:off x="0" y="0"/>
            <a:ext cx="360" cy="360"/>
          </a:xfrm>
          <a:prstGeom prst="rect">
            <a:avLst/>
          </a:prstGeom>
        </p:spPr>
        <p:txBody>
          <a:bodyPr lIns="90000" tIns="45000" rIns="90000" bIns="45000"/>
          <a:lstStyle/>
          <a:p>
            <a:fld id="{11B18141-C1F1-4191-B101-81E1A1E1B1B1}" type="slidenum">
              <a:rPr lang="it-IT">
                <a:solidFill>
                  <a:srgbClr val="000000"/>
                </a:solidFill>
                <a:latin typeface="Calibri"/>
              </a:rPr>
              <a:t>‹N›</a:t>
            </a:fld>
            <a:endParaRPr/>
          </a:p>
        </p:txBody>
      </p:sp>
      <p:sp>
        <p:nvSpPr>
          <p:cNvPr id="44" name="PlaceHolder 4"/>
          <p:cNvSpPr>
            <a:spLocks noGrp="1"/>
          </p:cNvSpPr>
          <p:nvPr>
            <p:ph type="title"/>
          </p:nvPr>
        </p:nvSpPr>
        <p:spPr>
          <a:xfrm>
            <a:off x="457200" y="273600"/>
            <a:ext cx="8229240" cy="1144800"/>
          </a:xfrm>
          <a:prstGeom prst="rect">
            <a:avLst/>
          </a:prstGeom>
        </p:spPr>
        <p:txBody>
          <a:bodyPr wrap="none" lIns="0" tIns="0" rIns="0" bIns="0" anchor="ctr"/>
          <a:lstStyle/>
          <a:p>
            <a:r>
              <a:rPr lang="it-IT"/>
              <a:t>Fate clic per modificare il formato del testo del titolo</a:t>
            </a:r>
            <a:endParaRPr/>
          </a:p>
        </p:txBody>
      </p:sp>
      <p:sp>
        <p:nvSpPr>
          <p:cNvPr id="45" name="PlaceHolder 5"/>
          <p:cNvSpPr>
            <a:spLocks noGrp="1"/>
          </p:cNvSpPr>
          <p:nvPr>
            <p:ph type="body"/>
          </p:nvPr>
        </p:nvSpPr>
        <p:spPr>
          <a:xfrm>
            <a:off x="457200" y="1604520"/>
            <a:ext cx="8229240" cy="4525920"/>
          </a:xfrm>
          <a:prstGeom prst="rect">
            <a:avLst/>
          </a:prstGeom>
        </p:spPr>
        <p:txBody>
          <a:bodyPr wrap="none" lIns="0" tIns="0" rIns="0" bIns="0"/>
          <a:lstStyle/>
          <a:p>
            <a:pPr>
              <a:buSzPct val="45000"/>
              <a:buFont typeface="StarSymbol"/>
              <a:buChar char=""/>
            </a:pPr>
            <a:r>
              <a:rPr lang="it-IT"/>
              <a:t>Fate clic per modificare il formato del testo della struttura</a:t>
            </a:r>
            <a:endParaRPr/>
          </a:p>
          <a:p>
            <a:pPr lvl="1">
              <a:buSzPct val="45000"/>
              <a:buFont typeface="StarSymbol"/>
              <a:buChar char=""/>
            </a:pPr>
            <a:r>
              <a:rPr lang="it-IT"/>
              <a:t>Secondo livello struttura</a:t>
            </a:r>
            <a:endParaRPr/>
          </a:p>
          <a:p>
            <a:pPr lvl="2">
              <a:buSzPct val="75000"/>
              <a:buFont typeface="StarSymbol"/>
              <a:buChar char=""/>
            </a:pPr>
            <a:r>
              <a:rPr lang="it-IT"/>
              <a:t>Terzo livello struttura</a:t>
            </a:r>
            <a:endParaRPr/>
          </a:p>
          <a:p>
            <a:pPr lvl="3">
              <a:buSzPct val="45000"/>
              <a:buFont typeface="StarSymbol"/>
              <a:buChar char=""/>
            </a:pPr>
            <a:r>
              <a:rPr lang="it-IT"/>
              <a:t>Quarto livello struttura</a:t>
            </a:r>
            <a:endParaRPr/>
          </a:p>
          <a:p>
            <a:pPr lvl="4">
              <a:buSzPct val="75000"/>
              <a:buFont typeface="StarSymbol"/>
              <a:buChar char=""/>
            </a:pPr>
            <a:r>
              <a:rPr lang="it-IT"/>
              <a:t>Quinto livello struttura</a:t>
            </a:r>
            <a:endParaRPr/>
          </a:p>
          <a:p>
            <a:pPr lvl="5">
              <a:buSzPct val="45000"/>
              <a:buFont typeface="StarSymbol"/>
              <a:buChar char=""/>
            </a:pPr>
            <a:r>
              <a:rPr lang="it-IT"/>
              <a:t>Sesto livello struttura</a:t>
            </a:r>
            <a:endParaRPr/>
          </a:p>
          <a:p>
            <a:pPr lvl="6">
              <a:buSzPct val="45000"/>
              <a:buFont typeface="StarSymbol"/>
              <a:buChar char=""/>
            </a:pPr>
            <a:r>
              <a:rPr lang="it-IT"/>
              <a:t>Settimo livello struttura</a:t>
            </a:r>
            <a:endParaRPr/>
          </a:p>
          <a:p>
            <a:pPr lvl="7">
              <a:buSzPct val="45000"/>
              <a:buFont typeface="StarSymbol"/>
              <a:buChar char=""/>
            </a:pPr>
            <a:r>
              <a:rPr lang="it-IT"/>
              <a:t>Ottavo livello struttura</a:t>
            </a:r>
            <a:endParaRPr/>
          </a:p>
          <a:p>
            <a:pPr lvl="8">
              <a:buSzPct val="45000"/>
              <a:buFont typeface="StarSymbol"/>
              <a:buChar char=""/>
            </a:pPr>
            <a:r>
              <a:rPr lang="it-IT"/>
              <a:t>Nono livello struttura</a:t>
            </a:r>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 name="Immagine 6"/>
          <p:cNvPicPr/>
          <p:nvPr/>
        </p:nvPicPr>
        <p:blipFill>
          <a:blip r:embed="rId14"/>
          <a:stretch>
            <a:fillRect/>
          </a:stretch>
        </p:blipFill>
        <p:spPr>
          <a:xfrm>
            <a:off x="0" y="0"/>
            <a:ext cx="9143640" cy="797040"/>
          </a:xfrm>
          <a:prstGeom prst="rect">
            <a:avLst/>
          </a:prstGeom>
        </p:spPr>
      </p:pic>
      <p:pic>
        <p:nvPicPr>
          <p:cNvPr id="79" name="Immagine 7"/>
          <p:cNvPicPr/>
          <p:nvPr/>
        </p:nvPicPr>
        <p:blipFill>
          <a:blip r:embed="rId15"/>
          <a:stretch>
            <a:fillRect/>
          </a:stretch>
        </p:blipFill>
        <p:spPr>
          <a:xfrm>
            <a:off x="0" y="5163480"/>
            <a:ext cx="2163600" cy="1694160"/>
          </a:xfrm>
          <a:prstGeom prst="rect">
            <a:avLst/>
          </a:prstGeom>
        </p:spPr>
      </p:pic>
      <p:sp>
        <p:nvSpPr>
          <p:cNvPr id="80" name="PlaceHolder 1"/>
          <p:cNvSpPr>
            <a:spLocks noGrp="1"/>
          </p:cNvSpPr>
          <p:nvPr>
            <p:ph type="title"/>
          </p:nvPr>
        </p:nvSpPr>
        <p:spPr>
          <a:xfrm>
            <a:off x="457200" y="274680"/>
            <a:ext cx="8229240" cy="1142640"/>
          </a:xfrm>
          <a:prstGeom prst="rect">
            <a:avLst/>
          </a:prstGeom>
        </p:spPr>
        <p:txBody>
          <a:bodyPr anchor="ctr"/>
          <a:lstStyle/>
          <a:p>
            <a:pPr algn="ctr"/>
            <a:r>
              <a:rPr lang="it-IT" sz="4400">
                <a:solidFill>
                  <a:srgbClr val="000000"/>
                </a:solidFill>
                <a:latin typeface="Calibri"/>
              </a:rPr>
              <a:t>Fate clic per modificare il formato del testo del titoloFare clic per modificare lo stile del titolo dello schema</a:t>
            </a:r>
            <a:endParaRPr/>
          </a:p>
        </p:txBody>
      </p:sp>
      <p:sp>
        <p:nvSpPr>
          <p:cNvPr id="81" name="PlaceHolder 2"/>
          <p:cNvSpPr>
            <a:spLocks noGrp="1"/>
          </p:cNvSpPr>
          <p:nvPr>
            <p:ph type="body"/>
          </p:nvPr>
        </p:nvSpPr>
        <p:spPr>
          <a:xfrm>
            <a:off x="457200" y="1600200"/>
            <a:ext cx="8229240" cy="4525560"/>
          </a:xfrm>
          <a:prstGeom prst="rect">
            <a:avLst/>
          </a:prstGeom>
        </p:spPr>
        <p:txBody>
          <a:bodyPr/>
          <a:lstStyle/>
          <a:p>
            <a:pPr>
              <a:buSzPct val="45000"/>
              <a:buFont typeface="StarSymbol"/>
              <a:buChar char=""/>
            </a:pPr>
            <a:r>
              <a:rPr lang="it-IT">
                <a:solidFill>
                  <a:srgbClr val="000000"/>
                </a:solidFill>
                <a:latin typeface="Calibri"/>
              </a:rPr>
              <a:t>Fate clic per modificare il formato del testo della struttura</a:t>
            </a:r>
            <a:endParaRPr/>
          </a:p>
          <a:p>
            <a:pPr lvl="1">
              <a:buSzPct val="45000"/>
              <a:buFont typeface="StarSymbol"/>
              <a:buChar char=""/>
            </a:pPr>
            <a:r>
              <a:rPr lang="it-IT">
                <a:solidFill>
                  <a:srgbClr val="000000"/>
                </a:solidFill>
                <a:latin typeface="Calibri"/>
              </a:rPr>
              <a:t>Secondo livello struttura</a:t>
            </a:r>
            <a:endParaRPr/>
          </a:p>
          <a:p>
            <a:pPr lvl="2">
              <a:buSzPct val="75000"/>
              <a:buFont typeface="StarSymbol"/>
              <a:buChar char=""/>
            </a:pPr>
            <a:r>
              <a:rPr lang="it-IT">
                <a:solidFill>
                  <a:srgbClr val="000000"/>
                </a:solidFill>
                <a:latin typeface="Calibri"/>
              </a:rPr>
              <a:t>Terzo livello struttura</a:t>
            </a:r>
            <a:endParaRPr/>
          </a:p>
          <a:p>
            <a:pPr lvl="3">
              <a:buSzPct val="45000"/>
              <a:buFont typeface="StarSymbol"/>
              <a:buChar char=""/>
            </a:pPr>
            <a:r>
              <a:rPr lang="it-IT">
                <a:solidFill>
                  <a:srgbClr val="000000"/>
                </a:solidFill>
                <a:latin typeface="Calibri"/>
              </a:rPr>
              <a:t>Quarto livello struttura</a:t>
            </a:r>
            <a:endParaRPr/>
          </a:p>
          <a:p>
            <a:pPr lvl="4">
              <a:buSzPct val="75000"/>
              <a:buFont typeface="StarSymbol"/>
              <a:buChar char=""/>
            </a:pPr>
            <a:r>
              <a:rPr lang="it-IT">
                <a:solidFill>
                  <a:srgbClr val="000000"/>
                </a:solidFill>
                <a:latin typeface="Calibri"/>
              </a:rPr>
              <a:t>Quinto livello struttura</a:t>
            </a:r>
            <a:endParaRPr/>
          </a:p>
          <a:p>
            <a:pPr lvl="5">
              <a:buSzPct val="45000"/>
              <a:buFont typeface="StarSymbol"/>
              <a:buChar char=""/>
            </a:pPr>
            <a:r>
              <a:rPr lang="it-IT">
                <a:solidFill>
                  <a:srgbClr val="000000"/>
                </a:solidFill>
                <a:latin typeface="Calibri"/>
              </a:rPr>
              <a:t>Sesto livello struttura</a:t>
            </a:r>
            <a:endParaRPr/>
          </a:p>
          <a:p>
            <a:pPr lvl="6">
              <a:buSzPct val="45000"/>
              <a:buFont typeface="StarSymbol"/>
              <a:buChar char=""/>
            </a:pPr>
            <a:r>
              <a:rPr lang="it-IT">
                <a:solidFill>
                  <a:srgbClr val="000000"/>
                </a:solidFill>
                <a:latin typeface="Calibri"/>
              </a:rPr>
              <a:t>Settimo livello struttura</a:t>
            </a:r>
            <a:endParaRPr/>
          </a:p>
          <a:p>
            <a:pPr lvl="7">
              <a:buSzPct val="45000"/>
              <a:buFont typeface="StarSymbol"/>
              <a:buChar char=""/>
            </a:pPr>
            <a:r>
              <a:rPr lang="it-IT">
                <a:solidFill>
                  <a:srgbClr val="000000"/>
                </a:solidFill>
                <a:latin typeface="Calibri"/>
              </a:rPr>
              <a:t>Ottavo livello struttura</a:t>
            </a:r>
            <a:endParaRPr/>
          </a:p>
          <a:p>
            <a:r>
              <a:rPr lang="it-IT">
                <a:solidFill>
                  <a:srgbClr val="000000"/>
                </a:solidFill>
                <a:latin typeface="Calibri"/>
              </a:rPr>
              <a:t>Nono livello strutturaModifica gli stili del testo dello schema</a:t>
            </a:r>
            <a:endParaRPr/>
          </a:p>
          <a:p>
            <a:r>
              <a:rPr lang="it-IT">
                <a:solidFill>
                  <a:srgbClr val="000000"/>
                </a:solidFill>
                <a:latin typeface="Calibri"/>
              </a:rPr>
              <a:t>Secondo livello</a:t>
            </a:r>
            <a:endParaRPr/>
          </a:p>
          <a:p>
            <a:r>
              <a:rPr lang="it-IT">
                <a:solidFill>
                  <a:srgbClr val="000000"/>
                </a:solidFill>
                <a:latin typeface="Calibri"/>
              </a:rPr>
              <a:t>Terzo livello</a:t>
            </a:r>
            <a:endParaRPr/>
          </a:p>
          <a:p>
            <a:r>
              <a:rPr lang="it-IT">
                <a:solidFill>
                  <a:srgbClr val="000000"/>
                </a:solidFill>
                <a:latin typeface="Calibri"/>
              </a:rPr>
              <a:t>Quarto livello</a:t>
            </a:r>
            <a:endParaRPr/>
          </a:p>
          <a:p>
            <a:r>
              <a:rPr lang="it-IT">
                <a:solidFill>
                  <a:srgbClr val="000000"/>
                </a:solidFill>
                <a:latin typeface="Calibri"/>
              </a:rPr>
              <a:t>Quinto livello</a:t>
            </a:r>
            <a:endParaRPr/>
          </a:p>
        </p:txBody>
      </p:sp>
      <p:sp>
        <p:nvSpPr>
          <p:cNvPr id="82" name="PlaceHolder 3"/>
          <p:cNvSpPr>
            <a:spLocks noGrp="1"/>
          </p:cNvSpPr>
          <p:nvPr>
            <p:ph type="dt"/>
          </p:nvPr>
        </p:nvSpPr>
        <p:spPr>
          <a:xfrm>
            <a:off x="0" y="0"/>
            <a:ext cx="360" cy="360"/>
          </a:xfrm>
          <a:prstGeom prst="rect">
            <a:avLst/>
          </a:prstGeom>
        </p:spPr>
        <p:txBody>
          <a:bodyPr lIns="90000" tIns="45000" rIns="90000" bIns="45000"/>
          <a:lstStyle/>
          <a:p>
            <a:r>
              <a:rPr lang="it-IT">
                <a:solidFill>
                  <a:srgbClr val="000000"/>
                </a:solidFill>
                <a:latin typeface="Calibri"/>
              </a:rPr>
              <a:t>15/04/19</a:t>
            </a:r>
            <a:endParaRPr/>
          </a:p>
        </p:txBody>
      </p:sp>
      <p:sp>
        <p:nvSpPr>
          <p:cNvPr id="83" name="PlaceHolder 4"/>
          <p:cNvSpPr>
            <a:spLocks noGrp="1"/>
          </p:cNvSpPr>
          <p:nvPr>
            <p:ph type="ftr"/>
          </p:nvPr>
        </p:nvSpPr>
        <p:spPr>
          <a:xfrm>
            <a:off x="0" y="0"/>
            <a:ext cx="360" cy="360"/>
          </a:xfrm>
          <a:prstGeom prst="rect">
            <a:avLst/>
          </a:prstGeom>
        </p:spPr>
        <p:txBody>
          <a:bodyPr lIns="90000" tIns="45000" rIns="90000" bIns="45000"/>
          <a:lstStyle/>
          <a:p>
            <a:endParaRPr/>
          </a:p>
        </p:txBody>
      </p:sp>
      <p:sp>
        <p:nvSpPr>
          <p:cNvPr id="84" name="PlaceHolder 5"/>
          <p:cNvSpPr>
            <a:spLocks noGrp="1"/>
          </p:cNvSpPr>
          <p:nvPr>
            <p:ph type="sldNum"/>
          </p:nvPr>
        </p:nvSpPr>
        <p:spPr>
          <a:xfrm>
            <a:off x="0" y="0"/>
            <a:ext cx="360" cy="360"/>
          </a:xfrm>
          <a:prstGeom prst="rect">
            <a:avLst/>
          </a:prstGeom>
        </p:spPr>
        <p:txBody>
          <a:bodyPr lIns="90000" tIns="45000" rIns="90000" bIns="45000"/>
          <a:lstStyle/>
          <a:p>
            <a:fld id="{81013181-41F1-41D1-A1B1-3181A1A10171}" type="slidenum">
              <a:rPr lang="it-IT">
                <a:solidFill>
                  <a:srgbClr val="000000"/>
                </a:solidFill>
                <a:latin typeface="Calibri"/>
              </a:rPr>
              <a:t>‹N›</a:t>
            </a:fld>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7" name="Immagine 6"/>
          <p:cNvPicPr/>
          <p:nvPr/>
        </p:nvPicPr>
        <p:blipFill>
          <a:blip r:embed="rId14"/>
          <a:stretch>
            <a:fillRect/>
          </a:stretch>
        </p:blipFill>
        <p:spPr>
          <a:xfrm>
            <a:off x="0" y="0"/>
            <a:ext cx="9143640" cy="797040"/>
          </a:xfrm>
          <a:prstGeom prst="rect">
            <a:avLst/>
          </a:prstGeom>
        </p:spPr>
      </p:pic>
      <p:pic>
        <p:nvPicPr>
          <p:cNvPr id="118" name="Immagine 7"/>
          <p:cNvPicPr/>
          <p:nvPr/>
        </p:nvPicPr>
        <p:blipFill>
          <a:blip r:embed="rId15"/>
          <a:stretch>
            <a:fillRect/>
          </a:stretch>
        </p:blipFill>
        <p:spPr>
          <a:xfrm>
            <a:off x="0" y="5163480"/>
            <a:ext cx="2163600" cy="1694160"/>
          </a:xfrm>
          <a:prstGeom prst="rect">
            <a:avLst/>
          </a:prstGeom>
        </p:spPr>
      </p:pic>
      <p:pic>
        <p:nvPicPr>
          <p:cNvPr id="119" name="Immagine 1"/>
          <p:cNvPicPr/>
          <p:nvPr/>
        </p:nvPicPr>
        <p:blipFill>
          <a:blip r:embed="rId16"/>
          <a:stretch>
            <a:fillRect/>
          </a:stretch>
        </p:blipFill>
        <p:spPr>
          <a:xfrm>
            <a:off x="0" y="0"/>
            <a:ext cx="9143640" cy="6857640"/>
          </a:xfrm>
          <a:prstGeom prst="rect">
            <a:avLst/>
          </a:prstGeom>
        </p:spPr>
      </p:pic>
      <p:pic>
        <p:nvPicPr>
          <p:cNvPr id="120" name="Immagine 2"/>
          <p:cNvPicPr/>
          <p:nvPr/>
        </p:nvPicPr>
        <p:blipFill>
          <a:blip r:embed="rId17"/>
          <a:stretch>
            <a:fillRect/>
          </a:stretch>
        </p:blipFill>
        <p:spPr>
          <a:xfrm>
            <a:off x="395280" y="380880"/>
            <a:ext cx="1661760" cy="745920"/>
          </a:xfrm>
          <a:prstGeom prst="rect">
            <a:avLst/>
          </a:prstGeom>
        </p:spPr>
      </p:pic>
      <p:sp>
        <p:nvSpPr>
          <p:cNvPr id="121" name="PlaceHolder 1"/>
          <p:cNvSpPr>
            <a:spLocks noGrp="1"/>
          </p:cNvSpPr>
          <p:nvPr>
            <p:ph type="title"/>
          </p:nvPr>
        </p:nvSpPr>
        <p:spPr>
          <a:xfrm>
            <a:off x="457200" y="273600"/>
            <a:ext cx="8229240" cy="1144800"/>
          </a:xfrm>
          <a:prstGeom prst="rect">
            <a:avLst/>
          </a:prstGeom>
        </p:spPr>
        <p:txBody>
          <a:bodyPr wrap="none" lIns="0" tIns="0" rIns="0" bIns="0" anchor="ctr"/>
          <a:lstStyle/>
          <a:p>
            <a:r>
              <a:rPr lang="it-IT"/>
              <a:t>Fate clic per modificare il formato del testo del titolo</a:t>
            </a:r>
            <a:endParaRPr/>
          </a:p>
        </p:txBody>
      </p:sp>
      <p:sp>
        <p:nvSpPr>
          <p:cNvPr id="122" name="PlaceHolder 2"/>
          <p:cNvSpPr>
            <a:spLocks noGrp="1"/>
          </p:cNvSpPr>
          <p:nvPr>
            <p:ph type="body"/>
          </p:nvPr>
        </p:nvSpPr>
        <p:spPr>
          <a:xfrm>
            <a:off x="457200" y="1604520"/>
            <a:ext cx="8229240" cy="4525920"/>
          </a:xfrm>
          <a:prstGeom prst="rect">
            <a:avLst/>
          </a:prstGeom>
        </p:spPr>
        <p:txBody>
          <a:bodyPr wrap="none" lIns="0" tIns="0" rIns="0" bIns="0"/>
          <a:lstStyle/>
          <a:p>
            <a:pPr>
              <a:buSzPct val="45000"/>
              <a:buFont typeface="StarSymbol"/>
              <a:buChar char=""/>
            </a:pPr>
            <a:r>
              <a:rPr lang="it-IT"/>
              <a:t>Fate clic per modificare il formato del testo della struttura</a:t>
            </a:r>
            <a:endParaRPr/>
          </a:p>
          <a:p>
            <a:pPr lvl="1">
              <a:buSzPct val="45000"/>
              <a:buFont typeface="StarSymbol"/>
              <a:buChar char=""/>
            </a:pPr>
            <a:r>
              <a:rPr lang="it-IT"/>
              <a:t>Secondo livello struttura</a:t>
            </a:r>
            <a:endParaRPr/>
          </a:p>
          <a:p>
            <a:pPr lvl="2">
              <a:buSzPct val="75000"/>
              <a:buFont typeface="StarSymbol"/>
              <a:buChar char=""/>
            </a:pPr>
            <a:r>
              <a:rPr lang="it-IT"/>
              <a:t>Terzo livello struttura</a:t>
            </a:r>
            <a:endParaRPr/>
          </a:p>
          <a:p>
            <a:pPr lvl="3">
              <a:buSzPct val="45000"/>
              <a:buFont typeface="StarSymbol"/>
              <a:buChar char=""/>
            </a:pPr>
            <a:r>
              <a:rPr lang="it-IT"/>
              <a:t>Quarto livello struttura</a:t>
            </a:r>
            <a:endParaRPr/>
          </a:p>
          <a:p>
            <a:pPr lvl="4">
              <a:buSzPct val="75000"/>
              <a:buFont typeface="StarSymbol"/>
              <a:buChar char=""/>
            </a:pPr>
            <a:r>
              <a:rPr lang="it-IT"/>
              <a:t>Quinto livello struttura</a:t>
            </a:r>
            <a:endParaRPr/>
          </a:p>
          <a:p>
            <a:pPr lvl="5">
              <a:buSzPct val="45000"/>
              <a:buFont typeface="StarSymbol"/>
              <a:buChar char=""/>
            </a:pPr>
            <a:r>
              <a:rPr lang="it-IT"/>
              <a:t>Sesto livello struttura</a:t>
            </a:r>
            <a:endParaRPr/>
          </a:p>
          <a:p>
            <a:pPr lvl="6">
              <a:buSzPct val="45000"/>
              <a:buFont typeface="StarSymbol"/>
              <a:buChar char=""/>
            </a:pPr>
            <a:r>
              <a:rPr lang="it-IT"/>
              <a:t>Settimo livello struttura</a:t>
            </a:r>
            <a:endParaRPr/>
          </a:p>
          <a:p>
            <a:pPr lvl="7">
              <a:buSzPct val="45000"/>
              <a:buFont typeface="StarSymbol"/>
              <a:buChar char=""/>
            </a:pPr>
            <a:r>
              <a:rPr lang="it-IT"/>
              <a:t>Ottavo livello struttura</a:t>
            </a:r>
            <a:endParaRPr/>
          </a:p>
          <a:p>
            <a:pPr lvl="8">
              <a:buSzPct val="45000"/>
              <a:buFont typeface="StarSymbol"/>
              <a:buChar char=""/>
            </a:pPr>
            <a:r>
              <a:rPr lang="it-IT"/>
              <a:t>Nono livello struttura</a:t>
            </a:r>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5" name="Immagine 6"/>
          <p:cNvPicPr/>
          <p:nvPr/>
        </p:nvPicPr>
        <p:blipFill>
          <a:blip r:embed="rId14"/>
          <a:stretch>
            <a:fillRect/>
          </a:stretch>
        </p:blipFill>
        <p:spPr>
          <a:xfrm>
            <a:off x="0" y="0"/>
            <a:ext cx="9143640" cy="797040"/>
          </a:xfrm>
          <a:prstGeom prst="rect">
            <a:avLst/>
          </a:prstGeom>
        </p:spPr>
      </p:pic>
      <p:pic>
        <p:nvPicPr>
          <p:cNvPr id="156" name="Immagine 7"/>
          <p:cNvPicPr/>
          <p:nvPr/>
        </p:nvPicPr>
        <p:blipFill>
          <a:blip r:embed="rId15"/>
          <a:stretch>
            <a:fillRect/>
          </a:stretch>
        </p:blipFill>
        <p:spPr>
          <a:xfrm>
            <a:off x="0" y="5163480"/>
            <a:ext cx="2163600" cy="1694160"/>
          </a:xfrm>
          <a:prstGeom prst="rect">
            <a:avLst/>
          </a:prstGeom>
        </p:spPr>
      </p:pic>
      <p:sp>
        <p:nvSpPr>
          <p:cNvPr id="157" name="PlaceHolder 1"/>
          <p:cNvSpPr>
            <a:spLocks noGrp="1"/>
          </p:cNvSpPr>
          <p:nvPr>
            <p:ph type="title"/>
          </p:nvPr>
        </p:nvSpPr>
        <p:spPr>
          <a:xfrm>
            <a:off x="457200" y="274680"/>
            <a:ext cx="8229240" cy="1142640"/>
          </a:xfrm>
          <a:prstGeom prst="rect">
            <a:avLst/>
          </a:prstGeom>
        </p:spPr>
        <p:txBody>
          <a:bodyPr anchor="ctr"/>
          <a:lstStyle/>
          <a:p>
            <a:pPr algn="ctr"/>
            <a:r>
              <a:rPr lang="it-IT" sz="4400">
                <a:solidFill>
                  <a:srgbClr val="000000"/>
                </a:solidFill>
                <a:latin typeface="Calibri"/>
              </a:rPr>
              <a:t>Fate clic per modificare il formato del testo del titoloFare clic per modificare lo stile del titolo dello schema</a:t>
            </a:r>
            <a:endParaRPr/>
          </a:p>
        </p:txBody>
      </p:sp>
      <p:sp>
        <p:nvSpPr>
          <p:cNvPr id="158" name="PlaceHolder 2"/>
          <p:cNvSpPr>
            <a:spLocks noGrp="1"/>
          </p:cNvSpPr>
          <p:nvPr>
            <p:ph type="dt"/>
          </p:nvPr>
        </p:nvSpPr>
        <p:spPr>
          <a:xfrm>
            <a:off x="0" y="0"/>
            <a:ext cx="360" cy="360"/>
          </a:xfrm>
          <a:prstGeom prst="rect">
            <a:avLst/>
          </a:prstGeom>
        </p:spPr>
        <p:txBody>
          <a:bodyPr lIns="90000" tIns="45000" rIns="90000" bIns="45000"/>
          <a:lstStyle/>
          <a:p>
            <a:r>
              <a:rPr lang="it-IT">
                <a:solidFill>
                  <a:srgbClr val="000000"/>
                </a:solidFill>
                <a:latin typeface="Calibri"/>
              </a:rPr>
              <a:t>15/04/19</a:t>
            </a:r>
            <a:endParaRPr/>
          </a:p>
        </p:txBody>
      </p:sp>
      <p:sp>
        <p:nvSpPr>
          <p:cNvPr id="159" name="PlaceHolder 3"/>
          <p:cNvSpPr>
            <a:spLocks noGrp="1"/>
          </p:cNvSpPr>
          <p:nvPr>
            <p:ph type="ftr"/>
          </p:nvPr>
        </p:nvSpPr>
        <p:spPr>
          <a:xfrm>
            <a:off x="0" y="0"/>
            <a:ext cx="360" cy="360"/>
          </a:xfrm>
          <a:prstGeom prst="rect">
            <a:avLst/>
          </a:prstGeom>
        </p:spPr>
        <p:txBody>
          <a:bodyPr lIns="90000" tIns="45000" rIns="90000" bIns="45000"/>
          <a:lstStyle/>
          <a:p>
            <a:endParaRPr/>
          </a:p>
        </p:txBody>
      </p:sp>
      <p:sp>
        <p:nvSpPr>
          <p:cNvPr id="160" name="PlaceHolder 4"/>
          <p:cNvSpPr>
            <a:spLocks noGrp="1"/>
          </p:cNvSpPr>
          <p:nvPr>
            <p:ph type="sldNum"/>
          </p:nvPr>
        </p:nvSpPr>
        <p:spPr>
          <a:xfrm>
            <a:off x="0" y="0"/>
            <a:ext cx="360" cy="360"/>
          </a:xfrm>
          <a:prstGeom prst="rect">
            <a:avLst/>
          </a:prstGeom>
        </p:spPr>
        <p:txBody>
          <a:bodyPr lIns="90000" tIns="45000" rIns="90000" bIns="45000"/>
          <a:lstStyle/>
          <a:p>
            <a:fld id="{5131B131-F121-41A1-B191-815161E14141}" type="slidenum">
              <a:rPr lang="it-IT">
                <a:solidFill>
                  <a:srgbClr val="000000"/>
                </a:solidFill>
                <a:latin typeface="Calibri"/>
              </a:rPr>
              <a:t>‹N›</a:t>
            </a:fld>
            <a:endParaRPr/>
          </a:p>
        </p:txBody>
      </p:sp>
      <p:sp>
        <p:nvSpPr>
          <p:cNvPr id="161" name="PlaceHolder 5"/>
          <p:cNvSpPr>
            <a:spLocks noGrp="1"/>
          </p:cNvSpPr>
          <p:nvPr>
            <p:ph type="body"/>
          </p:nvPr>
        </p:nvSpPr>
        <p:spPr>
          <a:xfrm>
            <a:off x="457200" y="1604520"/>
            <a:ext cx="8229240" cy="4525920"/>
          </a:xfrm>
          <a:prstGeom prst="rect">
            <a:avLst/>
          </a:prstGeom>
        </p:spPr>
        <p:txBody>
          <a:bodyPr wrap="none" lIns="0" tIns="0" rIns="0" bIns="0"/>
          <a:lstStyle/>
          <a:p>
            <a:pPr>
              <a:buSzPct val="45000"/>
              <a:buFont typeface="StarSymbol"/>
              <a:buChar char=""/>
            </a:pPr>
            <a:r>
              <a:rPr lang="it-IT"/>
              <a:t>Fate clic per modificare il formato del testo della struttura</a:t>
            </a:r>
            <a:endParaRPr/>
          </a:p>
          <a:p>
            <a:pPr lvl="1">
              <a:buSzPct val="45000"/>
              <a:buFont typeface="StarSymbol"/>
              <a:buChar char=""/>
            </a:pPr>
            <a:r>
              <a:rPr lang="it-IT"/>
              <a:t>Secondo livello struttura</a:t>
            </a:r>
            <a:endParaRPr/>
          </a:p>
          <a:p>
            <a:pPr lvl="2">
              <a:buSzPct val="75000"/>
              <a:buFont typeface="StarSymbol"/>
              <a:buChar char=""/>
            </a:pPr>
            <a:r>
              <a:rPr lang="it-IT"/>
              <a:t>Terzo livello struttura</a:t>
            </a:r>
            <a:endParaRPr/>
          </a:p>
          <a:p>
            <a:pPr lvl="3">
              <a:buSzPct val="45000"/>
              <a:buFont typeface="StarSymbol"/>
              <a:buChar char=""/>
            </a:pPr>
            <a:r>
              <a:rPr lang="it-IT"/>
              <a:t>Quarto livello struttura</a:t>
            </a:r>
            <a:endParaRPr/>
          </a:p>
          <a:p>
            <a:pPr lvl="4">
              <a:buSzPct val="75000"/>
              <a:buFont typeface="StarSymbol"/>
              <a:buChar char=""/>
            </a:pPr>
            <a:r>
              <a:rPr lang="it-IT"/>
              <a:t>Quinto livello struttura</a:t>
            </a:r>
            <a:endParaRPr/>
          </a:p>
          <a:p>
            <a:pPr lvl="5">
              <a:buSzPct val="45000"/>
              <a:buFont typeface="StarSymbol"/>
              <a:buChar char=""/>
            </a:pPr>
            <a:r>
              <a:rPr lang="it-IT"/>
              <a:t>Sesto livello struttura</a:t>
            </a:r>
            <a:endParaRPr/>
          </a:p>
          <a:p>
            <a:pPr lvl="6">
              <a:buSzPct val="45000"/>
              <a:buFont typeface="StarSymbol"/>
              <a:buChar char=""/>
            </a:pPr>
            <a:r>
              <a:rPr lang="it-IT"/>
              <a:t>Settimo livello struttura</a:t>
            </a:r>
            <a:endParaRPr/>
          </a:p>
          <a:p>
            <a:pPr lvl="7">
              <a:buSzPct val="45000"/>
              <a:buFont typeface="StarSymbol"/>
              <a:buChar char=""/>
            </a:pPr>
            <a:r>
              <a:rPr lang="it-IT"/>
              <a:t>Ottavo livello struttura</a:t>
            </a:r>
            <a:endParaRPr/>
          </a:p>
          <a:p>
            <a:pPr lvl="8">
              <a:buSzPct val="45000"/>
              <a:buFont typeface="StarSymbol"/>
              <a:buChar char=""/>
            </a:pPr>
            <a:r>
              <a:rPr lang="it-IT"/>
              <a:t>Nono livello struttura</a:t>
            </a:r>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5.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wmf"/></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image" Target="../media/image30.png"/><Relationship Id="rId5" Type="http://schemas.openxmlformats.org/officeDocument/2006/relationships/image" Target="../media/image26.wmf"/><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6.wmf"/></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www.youtube.com/watch?v=zeKfOE7hz3g" TargetMode="Externa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png"/><Relationship Id="rId1" Type="http://schemas.openxmlformats.org/officeDocument/2006/relationships/slideLayout" Target="../slideLayouts/slideLayout13.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TextShape 1"/>
          <p:cNvSpPr txBox="1"/>
          <p:nvPr/>
        </p:nvSpPr>
        <p:spPr>
          <a:xfrm>
            <a:off x="685800" y="2130480"/>
            <a:ext cx="7772040" cy="1469520"/>
          </a:xfrm>
          <a:prstGeom prst="rect">
            <a:avLst/>
          </a:prstGeom>
        </p:spPr>
        <p:txBody>
          <a:bodyPr anchor="ctr"/>
          <a:lstStyle/>
          <a:p>
            <a:pPr algn="ctr"/>
            <a:r>
              <a:rPr lang="it-IT" sz="4400" b="1">
                <a:solidFill>
                  <a:srgbClr val="000000"/>
                </a:solidFill>
                <a:latin typeface="Calibri"/>
              </a:rPr>
              <a:t>Il discorso d’odio razzista nei sistemi di informazione e nei social network </a:t>
            </a:r>
            <a:endParaRPr/>
          </a:p>
        </p:txBody>
      </p:sp>
      <p:sp>
        <p:nvSpPr>
          <p:cNvPr id="200" name="TextShape 2"/>
          <p:cNvSpPr txBox="1"/>
          <p:nvPr/>
        </p:nvSpPr>
        <p:spPr>
          <a:xfrm>
            <a:off x="1371600" y="4340520"/>
            <a:ext cx="6400440" cy="1752120"/>
          </a:xfrm>
          <a:prstGeom prst="rect">
            <a:avLst/>
          </a:prstGeom>
        </p:spPr>
        <p:txBody>
          <a:bodyPr/>
          <a:lstStyle/>
          <a:p>
            <a:pPr algn="ctr"/>
            <a:r>
              <a:rPr lang="it-IT" sz="3200" i="1">
                <a:solidFill>
                  <a:srgbClr val="8B8B8B"/>
                </a:solidFill>
                <a:latin typeface="Calibri"/>
              </a:rPr>
              <a:t>Di Letizia Materassi</a:t>
            </a:r>
            <a:endParaRPr/>
          </a:p>
          <a:p>
            <a:pPr algn="ctr"/>
            <a:r>
              <a:rPr lang="it-IT" sz="2000" i="1">
                <a:solidFill>
                  <a:srgbClr val="8B8B8B"/>
                </a:solidFill>
                <a:latin typeface="Calibri"/>
              </a:rPr>
              <a:t>15 aprile 2019</a:t>
            </a:r>
            <a:endParaRPr/>
          </a:p>
          <a:p>
            <a:pPr algn="ctr"/>
            <a:r>
              <a:rPr lang="it-IT" sz="2000" i="1">
                <a:solidFill>
                  <a:srgbClr val="8B8B8B"/>
                </a:solidFill>
                <a:latin typeface="Calibri"/>
              </a:rPr>
              <a:t>letizia.materassi@unifi.it</a:t>
            </a:r>
            <a:endParaRPr/>
          </a:p>
        </p:txBody>
      </p:sp>
      <p:sp>
        <p:nvSpPr>
          <p:cNvPr id="201" name="CustomShape 3"/>
          <p:cNvSpPr/>
          <p:nvPr/>
        </p:nvSpPr>
        <p:spPr>
          <a:xfrm>
            <a:off x="2411640" y="787320"/>
            <a:ext cx="4968360" cy="913320"/>
          </a:xfrm>
          <a:prstGeom prst="rect">
            <a:avLst/>
          </a:prstGeom>
        </p:spPr>
        <p:txBody>
          <a:bodyPr lIns="90000" tIns="45000" rIns="90000" bIns="45000"/>
          <a:lstStyle/>
          <a:p>
            <a:pPr algn="ctr"/>
            <a:r>
              <a:rPr lang="it-IT">
                <a:solidFill>
                  <a:srgbClr val="808080"/>
                </a:solidFill>
                <a:latin typeface="Calibri"/>
              </a:rPr>
              <a:t>EDUCARE AL CAMBIAMENTO </a:t>
            </a:r>
            <a:endParaRPr/>
          </a:p>
          <a:p>
            <a:pPr algn="ctr"/>
            <a:r>
              <a:rPr lang="it-IT">
                <a:solidFill>
                  <a:srgbClr val="808080"/>
                </a:solidFill>
                <a:latin typeface="Calibri"/>
              </a:rPr>
              <a:t>Pensare il fenomeno migratorio con le giovani generazioni </a:t>
            </a:r>
            <a:endParaRPr/>
          </a:p>
        </p:txBody>
      </p:sp>
      <p:pic>
        <p:nvPicPr>
          <p:cNvPr id="202" name="Immagine 4"/>
          <p:cNvPicPr/>
          <p:nvPr/>
        </p:nvPicPr>
        <p:blipFill>
          <a:blip r:embed="rId2"/>
          <a:stretch>
            <a:fillRect/>
          </a:stretch>
        </p:blipFill>
        <p:spPr>
          <a:xfrm>
            <a:off x="6326640" y="3241080"/>
            <a:ext cx="2565360" cy="28292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Picture 7"/>
          <p:cNvPicPr/>
          <p:nvPr/>
        </p:nvPicPr>
        <p:blipFill>
          <a:blip r:embed="rId2"/>
          <a:stretch>
            <a:fillRect/>
          </a:stretch>
        </p:blipFill>
        <p:spPr>
          <a:xfrm>
            <a:off x="5783040" y="4490640"/>
            <a:ext cx="3108960" cy="2322360"/>
          </a:xfrm>
          <a:prstGeom prst="rect">
            <a:avLst/>
          </a:prstGeom>
        </p:spPr>
      </p:pic>
      <p:pic>
        <p:nvPicPr>
          <p:cNvPr id="239" name="Picture 3"/>
          <p:cNvPicPr/>
          <p:nvPr/>
        </p:nvPicPr>
        <p:blipFill>
          <a:blip r:embed="rId3"/>
          <a:stretch>
            <a:fillRect/>
          </a:stretch>
        </p:blipFill>
        <p:spPr>
          <a:xfrm>
            <a:off x="5076360" y="196560"/>
            <a:ext cx="4047480" cy="2692800"/>
          </a:xfrm>
          <a:prstGeom prst="rect">
            <a:avLst/>
          </a:prstGeom>
        </p:spPr>
      </p:pic>
      <p:pic>
        <p:nvPicPr>
          <p:cNvPr id="240" name="Picture 4"/>
          <p:cNvPicPr/>
          <p:nvPr/>
        </p:nvPicPr>
        <p:blipFill>
          <a:blip r:embed="rId4"/>
          <a:stretch>
            <a:fillRect/>
          </a:stretch>
        </p:blipFill>
        <p:spPr>
          <a:xfrm>
            <a:off x="-25920" y="4320000"/>
            <a:ext cx="3862080" cy="2569320"/>
          </a:xfrm>
          <a:prstGeom prst="rect">
            <a:avLst/>
          </a:prstGeom>
        </p:spPr>
      </p:pic>
      <p:pic>
        <p:nvPicPr>
          <p:cNvPr id="241" name="Picture 5"/>
          <p:cNvPicPr/>
          <p:nvPr/>
        </p:nvPicPr>
        <p:blipFill>
          <a:blip r:embed="rId5"/>
          <a:stretch>
            <a:fillRect/>
          </a:stretch>
        </p:blipFill>
        <p:spPr>
          <a:xfrm>
            <a:off x="370080" y="-191520"/>
            <a:ext cx="3984480" cy="2650680"/>
          </a:xfrm>
          <a:prstGeom prst="rect">
            <a:avLst/>
          </a:prstGeom>
        </p:spPr>
      </p:pic>
      <p:sp>
        <p:nvSpPr>
          <p:cNvPr id="242" name="TextShape 1"/>
          <p:cNvSpPr txBox="1"/>
          <p:nvPr/>
        </p:nvSpPr>
        <p:spPr>
          <a:xfrm>
            <a:off x="457200" y="1816200"/>
            <a:ext cx="8666640" cy="4132800"/>
          </a:xfrm>
          <a:prstGeom prst="rect">
            <a:avLst/>
          </a:prstGeom>
        </p:spPr>
        <p:txBody>
          <a:bodyPr/>
          <a:lstStyle/>
          <a:p>
            <a:r>
              <a:rPr lang="it-IT" sz="3200" b="1">
                <a:solidFill>
                  <a:srgbClr val="000000"/>
                </a:solidFill>
                <a:latin typeface="Calibri"/>
              </a:rPr>
              <a:t>La narrazione delle EMERGENZE (economica, sanitaria, sociale, culturale, ecc.), il coverage delle migrazioni come fatto eccezionale e al contempo calamitoso, ben si presta al racconto giornalistico: la spettacolarizzazione dei naufragi, gli esodi biblici, l’allarme sanitario sono perfettamente coerenti con le logiche mediali e sono solo alcuni esempi di un’informazione emotiva, incline alla lacrima che suscita indignazione, denuncia, ma non riesce a far luce del fenomeno migratorio.</a:t>
            </a:r>
            <a:endParaRPr/>
          </a:p>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Picture 2"/>
          <p:cNvPicPr/>
          <p:nvPr/>
        </p:nvPicPr>
        <p:blipFill>
          <a:blip r:embed="rId3"/>
          <a:stretch>
            <a:fillRect/>
          </a:stretch>
        </p:blipFill>
        <p:spPr>
          <a:xfrm>
            <a:off x="6019920" y="1063440"/>
            <a:ext cx="2666520" cy="1714320"/>
          </a:xfrm>
          <a:prstGeom prst="rect">
            <a:avLst/>
          </a:prstGeom>
        </p:spPr>
      </p:pic>
      <p:pic>
        <p:nvPicPr>
          <p:cNvPr id="244" name="Immagine 12"/>
          <p:cNvPicPr/>
          <p:nvPr/>
        </p:nvPicPr>
        <p:blipFill>
          <a:blip r:embed="rId4"/>
          <a:stretch>
            <a:fillRect/>
          </a:stretch>
        </p:blipFill>
        <p:spPr>
          <a:xfrm>
            <a:off x="0" y="-21240"/>
            <a:ext cx="9180000" cy="6872400"/>
          </a:xfrm>
          <a:prstGeom prst="rect">
            <a:avLst/>
          </a:prstGeom>
        </p:spPr>
      </p:pic>
      <p:sp>
        <p:nvSpPr>
          <p:cNvPr id="245" name="CustomShape 1"/>
          <p:cNvSpPr/>
          <p:nvPr/>
        </p:nvSpPr>
        <p:spPr>
          <a:xfrm>
            <a:off x="8255160" y="6366600"/>
            <a:ext cx="280440" cy="501120"/>
          </a:xfrm>
          <a:prstGeom prst="rect">
            <a:avLst/>
          </a:prstGeom>
          <a:solidFill>
            <a:srgbClr val="003053"/>
          </a:solidFill>
          <a:ln w="9360">
            <a:solidFill>
              <a:srgbClr val="4A7EBB"/>
            </a:solidFill>
            <a:round/>
          </a:ln>
        </p:spPr>
      </p:sp>
      <p:sp>
        <p:nvSpPr>
          <p:cNvPr id="246" name="TextShape 2"/>
          <p:cNvSpPr txBox="1"/>
          <p:nvPr/>
        </p:nvSpPr>
        <p:spPr>
          <a:xfrm>
            <a:off x="6402240" y="6356520"/>
            <a:ext cx="2133360" cy="364680"/>
          </a:xfrm>
          <a:prstGeom prst="rect">
            <a:avLst/>
          </a:prstGeom>
        </p:spPr>
        <p:txBody>
          <a:bodyPr lIns="90000" tIns="45000" rIns="90000" bIns="45000"/>
          <a:lstStyle/>
          <a:p>
            <a:fld id="{F191A1E1-0111-4191-8191-5151A10121E1}" type="slidenum">
              <a:rPr lang="it-IT" b="1">
                <a:solidFill>
                  <a:srgbClr val="FFFFFF"/>
                </a:solidFill>
                <a:latin typeface="Arial"/>
              </a:rPr>
              <a:t>11</a:t>
            </a:fld>
            <a:endParaRPr/>
          </a:p>
        </p:txBody>
      </p:sp>
      <p:sp>
        <p:nvSpPr>
          <p:cNvPr id="247" name="TextShape 3"/>
          <p:cNvSpPr txBox="1"/>
          <p:nvPr/>
        </p:nvSpPr>
        <p:spPr>
          <a:xfrm>
            <a:off x="457200" y="777600"/>
            <a:ext cx="8229240" cy="1142640"/>
          </a:xfrm>
          <a:prstGeom prst="rect">
            <a:avLst/>
          </a:prstGeom>
        </p:spPr>
        <p:txBody>
          <a:bodyPr anchor="ctr"/>
          <a:lstStyle/>
          <a:p>
            <a:pPr algn="ctr"/>
            <a:r>
              <a:rPr lang="it-IT" sz="4400">
                <a:solidFill>
                  <a:srgbClr val="000000"/>
                </a:solidFill>
                <a:latin typeface="Calibri"/>
              </a:rPr>
              <a:t>La Carta di Roma</a:t>
            </a:r>
            <a:endParaRPr/>
          </a:p>
        </p:txBody>
      </p:sp>
      <p:sp>
        <p:nvSpPr>
          <p:cNvPr id="248" name="TextShape 4"/>
          <p:cNvSpPr txBox="1"/>
          <p:nvPr/>
        </p:nvSpPr>
        <p:spPr>
          <a:xfrm>
            <a:off x="457200" y="1703160"/>
            <a:ext cx="8229240" cy="4525560"/>
          </a:xfrm>
          <a:prstGeom prst="rect">
            <a:avLst/>
          </a:prstGeom>
        </p:spPr>
        <p:txBody>
          <a:bodyPr/>
          <a:lstStyle/>
          <a:p>
            <a:r>
              <a:rPr lang="it-IT" sz="3200">
                <a:solidFill>
                  <a:srgbClr val="000000"/>
                </a:solidFill>
                <a:latin typeface="Calibri"/>
              </a:rPr>
              <a:t>Ha approntato 3 strumenti:</a:t>
            </a:r>
            <a:endParaRPr/>
          </a:p>
          <a:p>
            <a:pPr>
              <a:buFont typeface="Arial"/>
              <a:buChar char="-"/>
            </a:pPr>
            <a:r>
              <a:rPr lang="it-IT" sz="3200">
                <a:solidFill>
                  <a:srgbClr val="000000"/>
                </a:solidFill>
                <a:latin typeface="Calibri"/>
              </a:rPr>
              <a:t>Codice deontologico</a:t>
            </a:r>
            <a:endParaRPr/>
          </a:p>
          <a:p>
            <a:pPr>
              <a:buFont typeface="Arial"/>
              <a:buChar char="-"/>
            </a:pPr>
            <a:r>
              <a:rPr lang="it-IT" sz="3200">
                <a:solidFill>
                  <a:srgbClr val="000000"/>
                </a:solidFill>
                <a:latin typeface="Calibri"/>
              </a:rPr>
              <a:t>Glossario</a:t>
            </a:r>
            <a:endParaRPr/>
          </a:p>
          <a:p>
            <a:pPr>
              <a:buFont typeface="Arial"/>
              <a:buChar char="-"/>
            </a:pPr>
            <a:r>
              <a:rPr lang="it-IT" sz="3200">
                <a:solidFill>
                  <a:srgbClr val="000000"/>
                </a:solidFill>
                <a:latin typeface="Calibri"/>
              </a:rPr>
              <a:t>Linee Guida (versione 2012 e 2015)</a:t>
            </a:r>
            <a:endParaRPr/>
          </a:p>
        </p:txBody>
      </p:sp>
      <p:pic>
        <p:nvPicPr>
          <p:cNvPr id="249" name="Picture 3"/>
          <p:cNvPicPr/>
          <p:nvPr/>
        </p:nvPicPr>
        <p:blipFill>
          <a:blip r:embed="rId5"/>
          <a:stretch>
            <a:fillRect/>
          </a:stretch>
        </p:blipFill>
        <p:spPr>
          <a:xfrm>
            <a:off x="6755400" y="4305240"/>
            <a:ext cx="1819080" cy="2514240"/>
          </a:xfrm>
          <a:prstGeom prst="rect">
            <a:avLst/>
          </a:prstGeom>
          <a:ln w="88920">
            <a:solidFill>
              <a:srgbClr val="FFFFFF"/>
            </a:solidFill>
            <a:miter/>
          </a:ln>
        </p:spPr>
      </p:pic>
      <p:pic>
        <p:nvPicPr>
          <p:cNvPr id="250" name="Picture 4"/>
          <p:cNvPicPr/>
          <p:nvPr/>
        </p:nvPicPr>
        <p:blipFill>
          <a:blip r:embed="rId6"/>
          <a:stretch>
            <a:fillRect/>
          </a:stretch>
        </p:blipFill>
        <p:spPr>
          <a:xfrm>
            <a:off x="4624560" y="4724640"/>
            <a:ext cx="1413000" cy="1996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 name="Picture 2"/>
          <p:cNvPicPr/>
          <p:nvPr/>
        </p:nvPicPr>
        <p:blipFill>
          <a:blip r:embed="rId3"/>
          <a:stretch>
            <a:fillRect/>
          </a:stretch>
        </p:blipFill>
        <p:spPr>
          <a:xfrm>
            <a:off x="165960" y="649080"/>
            <a:ext cx="1800000" cy="2542680"/>
          </a:xfrm>
          <a:prstGeom prst="rect">
            <a:avLst/>
          </a:prstGeom>
        </p:spPr>
      </p:pic>
      <p:pic>
        <p:nvPicPr>
          <p:cNvPr id="252" name="Picture 2"/>
          <p:cNvPicPr/>
          <p:nvPr/>
        </p:nvPicPr>
        <p:blipFill>
          <a:blip r:embed="rId4"/>
          <a:stretch>
            <a:fillRect/>
          </a:stretch>
        </p:blipFill>
        <p:spPr>
          <a:xfrm>
            <a:off x="6019920" y="1063440"/>
            <a:ext cx="2666520" cy="1714320"/>
          </a:xfrm>
          <a:prstGeom prst="rect">
            <a:avLst/>
          </a:prstGeom>
        </p:spPr>
      </p:pic>
      <p:pic>
        <p:nvPicPr>
          <p:cNvPr id="253" name="Immagine 12"/>
          <p:cNvPicPr/>
          <p:nvPr/>
        </p:nvPicPr>
        <p:blipFill>
          <a:blip r:embed="rId5"/>
          <a:stretch>
            <a:fillRect/>
          </a:stretch>
        </p:blipFill>
        <p:spPr>
          <a:xfrm>
            <a:off x="0" y="-21240"/>
            <a:ext cx="9180000" cy="6872400"/>
          </a:xfrm>
          <a:prstGeom prst="rect">
            <a:avLst/>
          </a:prstGeom>
        </p:spPr>
      </p:pic>
      <p:sp>
        <p:nvSpPr>
          <p:cNvPr id="254" name="CustomShape 1"/>
          <p:cNvSpPr/>
          <p:nvPr/>
        </p:nvSpPr>
        <p:spPr>
          <a:xfrm>
            <a:off x="8255160" y="6366600"/>
            <a:ext cx="280440" cy="501120"/>
          </a:xfrm>
          <a:prstGeom prst="rect">
            <a:avLst/>
          </a:prstGeom>
          <a:solidFill>
            <a:srgbClr val="003053"/>
          </a:solidFill>
          <a:ln w="9360">
            <a:solidFill>
              <a:srgbClr val="4A7EBB"/>
            </a:solidFill>
            <a:round/>
          </a:ln>
        </p:spPr>
      </p:sp>
      <p:sp>
        <p:nvSpPr>
          <p:cNvPr id="255" name="TextShape 2"/>
          <p:cNvSpPr txBox="1"/>
          <p:nvPr/>
        </p:nvSpPr>
        <p:spPr>
          <a:xfrm>
            <a:off x="6402240" y="6356520"/>
            <a:ext cx="2133360" cy="364680"/>
          </a:xfrm>
          <a:prstGeom prst="rect">
            <a:avLst/>
          </a:prstGeom>
        </p:spPr>
        <p:txBody>
          <a:bodyPr lIns="90000" tIns="45000" rIns="90000" bIns="45000"/>
          <a:lstStyle/>
          <a:p>
            <a:fld id="{417181F1-7101-4131-8161-C17171414141}" type="slidenum">
              <a:rPr lang="it-IT" b="1">
                <a:solidFill>
                  <a:srgbClr val="FFFFFF"/>
                </a:solidFill>
                <a:latin typeface="Arial"/>
              </a:rPr>
              <a:t>12</a:t>
            </a:fld>
            <a:endParaRPr/>
          </a:p>
        </p:txBody>
      </p:sp>
      <p:sp>
        <p:nvSpPr>
          <p:cNvPr id="256" name="TextShape 3"/>
          <p:cNvSpPr txBox="1"/>
          <p:nvPr/>
        </p:nvSpPr>
        <p:spPr>
          <a:xfrm>
            <a:off x="-179280" y="912240"/>
            <a:ext cx="8229240" cy="1142640"/>
          </a:xfrm>
          <a:prstGeom prst="rect">
            <a:avLst/>
          </a:prstGeom>
        </p:spPr>
        <p:txBody>
          <a:bodyPr anchor="ctr"/>
          <a:lstStyle/>
          <a:p>
            <a:pPr algn="ctr"/>
            <a:r>
              <a:rPr lang="it-IT" sz="4400">
                <a:solidFill>
                  <a:srgbClr val="000000"/>
                </a:solidFill>
                <a:latin typeface="Calibri"/>
              </a:rPr>
              <a:t>La Carta di Roma</a:t>
            </a:r>
            <a:endParaRPr/>
          </a:p>
        </p:txBody>
      </p:sp>
      <p:pic>
        <p:nvPicPr>
          <p:cNvPr id="257" name="Picture 5"/>
          <p:cNvPicPr/>
          <p:nvPr/>
        </p:nvPicPr>
        <p:blipFill>
          <a:blip r:embed="rId6"/>
          <a:stretch>
            <a:fillRect/>
          </a:stretch>
        </p:blipFill>
        <p:spPr>
          <a:xfrm>
            <a:off x="1066320" y="2544840"/>
            <a:ext cx="7328880" cy="33796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extShape 1"/>
          <p:cNvSpPr txBox="1"/>
          <p:nvPr/>
        </p:nvSpPr>
        <p:spPr>
          <a:xfrm>
            <a:off x="251640" y="908640"/>
            <a:ext cx="8640720" cy="508680"/>
          </a:xfrm>
          <a:prstGeom prst="rect">
            <a:avLst/>
          </a:prstGeom>
        </p:spPr>
        <p:txBody>
          <a:bodyPr anchor="ctr"/>
          <a:lstStyle/>
          <a:p>
            <a:pPr algn="ctr"/>
            <a:r>
              <a:rPr lang="it-IT" sz="4400">
                <a:solidFill>
                  <a:srgbClr val="000000"/>
                </a:solidFill>
                <a:latin typeface="Calibri"/>
              </a:rPr>
              <a:t>Con l’arrivo del web e del web sociale…</a:t>
            </a:r>
            <a:endParaRPr/>
          </a:p>
        </p:txBody>
      </p:sp>
      <p:sp>
        <p:nvSpPr>
          <p:cNvPr id="259" name="CustomShape 2"/>
          <p:cNvSpPr/>
          <p:nvPr/>
        </p:nvSpPr>
        <p:spPr>
          <a:xfrm>
            <a:off x="611640" y="1845000"/>
            <a:ext cx="2592000" cy="115164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«Era delle autocomunicazioni di massa» (Castells, 2009)</a:t>
            </a:r>
            <a:endParaRPr/>
          </a:p>
        </p:txBody>
      </p:sp>
      <p:sp>
        <p:nvSpPr>
          <p:cNvPr id="260" name="CustomShape 3"/>
          <p:cNvSpPr/>
          <p:nvPr/>
        </p:nvSpPr>
        <p:spPr>
          <a:xfrm>
            <a:off x="3492000" y="1845000"/>
            <a:ext cx="2592000" cy="115164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Prosumer</a:t>
            </a:r>
            <a:endParaRPr/>
          </a:p>
          <a:p>
            <a:pPr algn="ctr"/>
            <a:r>
              <a:rPr lang="it-IT">
                <a:solidFill>
                  <a:srgbClr val="000000"/>
                </a:solidFill>
                <a:latin typeface="Calibri"/>
              </a:rPr>
              <a:t>Always On</a:t>
            </a:r>
            <a:endParaRPr/>
          </a:p>
        </p:txBody>
      </p:sp>
      <p:sp>
        <p:nvSpPr>
          <p:cNvPr id="261" name="CustomShape 4"/>
          <p:cNvSpPr/>
          <p:nvPr/>
        </p:nvSpPr>
        <p:spPr>
          <a:xfrm>
            <a:off x="6372360" y="1845000"/>
            <a:ext cx="2592000" cy="115164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Crossmedialità</a:t>
            </a:r>
            <a:endParaRPr/>
          </a:p>
        </p:txBody>
      </p:sp>
      <p:sp>
        <p:nvSpPr>
          <p:cNvPr id="262" name="CustomShape 5"/>
          <p:cNvSpPr/>
          <p:nvPr/>
        </p:nvSpPr>
        <p:spPr>
          <a:xfrm>
            <a:off x="860400" y="3213000"/>
            <a:ext cx="7854480" cy="1461960"/>
          </a:xfrm>
          <a:prstGeom prst="rect">
            <a:avLst/>
          </a:prstGeom>
        </p:spPr>
        <p:txBody>
          <a:bodyPr lIns="90000" tIns="45000" rIns="90000" bIns="45000"/>
          <a:lstStyle/>
          <a:p>
            <a:pPr algn="just"/>
            <a:r>
              <a:rPr lang="it-IT">
                <a:solidFill>
                  <a:srgbClr val="000000"/>
                </a:solidFill>
                <a:latin typeface="Calibri"/>
              </a:rPr>
              <a:t>«Siamo passati dalla comunicazione di massa rivolta all’audience, a un’audience attiva che ritaglia il proprio senso mettendo a confronto la propria esperienza con i flussi multidirezionali dell’informazione che riceve. Così, osserviamo la nascita della produzione interattiva di significato. Questo è ciò che io chiamo audience creativa». (Castells, 2009, trad.it. p.162)</a:t>
            </a:r>
            <a:endParaRPr/>
          </a:p>
        </p:txBody>
      </p:sp>
      <p:sp>
        <p:nvSpPr>
          <p:cNvPr id="263" name="CustomShape 6"/>
          <p:cNvSpPr/>
          <p:nvPr/>
        </p:nvSpPr>
        <p:spPr>
          <a:xfrm>
            <a:off x="3024000" y="4690440"/>
            <a:ext cx="3528000" cy="180000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Attivismo digitale e azione di RE-FRAMING degli utenti.</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3"/>
                                        </p:tgtEl>
                                        <p:attrNameLst>
                                          <p:attrName>style.visibility</p:attrName>
                                        </p:attrNameLst>
                                      </p:cBhvr>
                                      <p:to>
                                        <p:strVal val="visible"/>
                                      </p:to>
                                    </p:set>
                                    <p:animEffect transition="out" filter="barn(inVertical)">
                                      <p:cBhvr additive="repl">
                                        <p:cTn id="7" dur="500" fill="freeze"/>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CustomShape 1"/>
          <p:cNvSpPr/>
          <p:nvPr/>
        </p:nvSpPr>
        <p:spPr>
          <a:xfrm>
            <a:off x="539640" y="1124640"/>
            <a:ext cx="3816000" cy="2160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600" b="1">
                <a:solidFill>
                  <a:srgbClr val="000000"/>
                </a:solidFill>
                <a:latin typeface="Calibri"/>
              </a:rPr>
              <a:t>SPAZI DI DIBATTITO ONLINE</a:t>
            </a:r>
            <a:endParaRPr/>
          </a:p>
          <a:p>
            <a:pPr algn="ctr"/>
            <a:endParaRPr/>
          </a:p>
        </p:txBody>
      </p:sp>
      <p:sp>
        <p:nvSpPr>
          <p:cNvPr id="265" name="CustomShape 2"/>
          <p:cNvSpPr/>
          <p:nvPr/>
        </p:nvSpPr>
        <p:spPr>
          <a:xfrm>
            <a:off x="4770360" y="1124640"/>
            <a:ext cx="3816000" cy="2160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600" b="1">
                <a:solidFill>
                  <a:srgbClr val="000000"/>
                </a:solidFill>
                <a:latin typeface="Calibri"/>
              </a:rPr>
              <a:t>SOCIAL NETWORK</a:t>
            </a:r>
            <a:endParaRPr/>
          </a:p>
          <a:p>
            <a:pPr algn="ctr"/>
            <a:endParaRPr/>
          </a:p>
        </p:txBody>
      </p:sp>
      <p:pic>
        <p:nvPicPr>
          <p:cNvPr id="266" name="Picture 2"/>
          <p:cNvPicPr/>
          <p:nvPr/>
        </p:nvPicPr>
        <p:blipFill>
          <a:blip r:embed="rId2"/>
          <a:stretch>
            <a:fillRect/>
          </a:stretch>
        </p:blipFill>
        <p:spPr>
          <a:xfrm>
            <a:off x="1403640" y="2925000"/>
            <a:ext cx="2405520" cy="3421440"/>
          </a:xfrm>
          <a:prstGeom prst="rect">
            <a:avLst/>
          </a:prstGeom>
        </p:spPr>
      </p:pic>
      <p:sp>
        <p:nvSpPr>
          <p:cNvPr id="267" name="CustomShape 3"/>
          <p:cNvSpPr/>
          <p:nvPr/>
        </p:nvSpPr>
        <p:spPr>
          <a:xfrm>
            <a:off x="4428000" y="4509000"/>
            <a:ext cx="2880000" cy="364680"/>
          </a:xfrm>
          <a:prstGeom prst="rect">
            <a:avLst/>
          </a:prstGeom>
        </p:spPr>
        <p:txBody>
          <a:bodyPr lIns="90000" tIns="45000" rIns="90000" bIns="45000"/>
          <a:lstStyle/>
          <a:p>
            <a:r>
              <a:rPr lang="it-IT">
                <a:solidFill>
                  <a:srgbClr val="000000"/>
                </a:solidFill>
                <a:latin typeface="Calibri"/>
              </a:rPr>
              <a:t>WWW.SILENCEHATE.IT</a:t>
            </a:r>
            <a:endParaRPr/>
          </a:p>
        </p:txBody>
      </p:sp>
      <p:pic>
        <p:nvPicPr>
          <p:cNvPr id="268" name="Picture 2"/>
          <p:cNvPicPr/>
          <p:nvPr/>
        </p:nvPicPr>
        <p:blipFill>
          <a:blip r:embed="rId3"/>
          <a:stretch>
            <a:fillRect/>
          </a:stretch>
        </p:blipFill>
        <p:spPr>
          <a:xfrm>
            <a:off x="7032960" y="4169160"/>
            <a:ext cx="1414080" cy="1049040"/>
          </a:xfrm>
          <a:prstGeom prst="rect">
            <a:avLst/>
          </a:prstGeom>
        </p:spPr>
      </p:pic>
      <p:sp>
        <p:nvSpPr>
          <p:cNvPr id="269" name="CustomShape 4"/>
          <p:cNvSpPr/>
          <p:nvPr/>
        </p:nvSpPr>
        <p:spPr>
          <a:xfrm>
            <a:off x="755640" y="404640"/>
            <a:ext cx="7848360" cy="57564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4400">
                <a:solidFill>
                  <a:srgbClr val="000000"/>
                </a:solidFill>
                <a:latin typeface="Calibri"/>
              </a:rPr>
              <a:t>LA RICERCA DA NOI CONDOTTA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 name="Picture 2"/>
          <p:cNvPicPr/>
          <p:nvPr/>
        </p:nvPicPr>
        <p:blipFill>
          <a:blip r:embed="rId3"/>
          <a:stretch>
            <a:fillRect/>
          </a:stretch>
        </p:blipFill>
        <p:spPr>
          <a:xfrm>
            <a:off x="1476000" y="541440"/>
            <a:ext cx="2190240" cy="875880"/>
          </a:xfrm>
          <a:prstGeom prst="rect">
            <a:avLst/>
          </a:prstGeom>
        </p:spPr>
      </p:pic>
      <p:pic>
        <p:nvPicPr>
          <p:cNvPr id="271" name="Immagine 12"/>
          <p:cNvPicPr/>
          <p:nvPr/>
        </p:nvPicPr>
        <p:blipFill>
          <a:blip r:embed="rId4"/>
          <a:stretch>
            <a:fillRect/>
          </a:stretch>
        </p:blipFill>
        <p:spPr>
          <a:xfrm>
            <a:off x="0" y="-21240"/>
            <a:ext cx="9180000" cy="6872400"/>
          </a:xfrm>
          <a:prstGeom prst="rect">
            <a:avLst/>
          </a:prstGeom>
        </p:spPr>
      </p:pic>
      <p:sp>
        <p:nvSpPr>
          <p:cNvPr id="272" name="CustomShape 1"/>
          <p:cNvSpPr/>
          <p:nvPr/>
        </p:nvSpPr>
        <p:spPr>
          <a:xfrm>
            <a:off x="8255160" y="6366600"/>
            <a:ext cx="280440" cy="501120"/>
          </a:xfrm>
          <a:prstGeom prst="rect">
            <a:avLst/>
          </a:prstGeom>
          <a:solidFill>
            <a:srgbClr val="003053"/>
          </a:solidFill>
          <a:ln w="9360">
            <a:solidFill>
              <a:srgbClr val="4A7EBB"/>
            </a:solidFill>
            <a:round/>
          </a:ln>
        </p:spPr>
      </p:sp>
      <p:sp>
        <p:nvSpPr>
          <p:cNvPr id="273" name="TextShape 2"/>
          <p:cNvSpPr txBox="1"/>
          <p:nvPr/>
        </p:nvSpPr>
        <p:spPr>
          <a:xfrm>
            <a:off x="6402240" y="6356520"/>
            <a:ext cx="2133360" cy="364680"/>
          </a:xfrm>
          <a:prstGeom prst="rect">
            <a:avLst/>
          </a:prstGeom>
        </p:spPr>
        <p:txBody>
          <a:bodyPr lIns="90000" tIns="45000" rIns="90000" bIns="45000"/>
          <a:lstStyle/>
          <a:p>
            <a:fld id="{018191E1-4111-4100-91C1-F11151003171}" type="slidenum">
              <a:rPr lang="it-IT" b="1">
                <a:solidFill>
                  <a:srgbClr val="FFFFFF"/>
                </a:solidFill>
                <a:latin typeface="Arial"/>
              </a:rPr>
              <a:t>15</a:t>
            </a:fld>
            <a:endParaRPr/>
          </a:p>
        </p:txBody>
      </p:sp>
      <p:pic>
        <p:nvPicPr>
          <p:cNvPr id="274" name="Immagine 7"/>
          <p:cNvPicPr/>
          <p:nvPr/>
        </p:nvPicPr>
        <p:blipFill>
          <a:blip r:embed="rId5"/>
          <a:stretch>
            <a:fillRect/>
          </a:stretch>
        </p:blipFill>
        <p:spPr>
          <a:xfrm>
            <a:off x="1049040" y="1556640"/>
            <a:ext cx="7045200" cy="1728000"/>
          </a:xfrm>
          <a:prstGeom prst="rect">
            <a:avLst/>
          </a:prstGeom>
        </p:spPr>
      </p:pic>
      <p:sp>
        <p:nvSpPr>
          <p:cNvPr id="275" name="CustomShape 3"/>
          <p:cNvSpPr/>
          <p:nvPr/>
        </p:nvSpPr>
        <p:spPr>
          <a:xfrm>
            <a:off x="1135440" y="1981440"/>
            <a:ext cx="4017960" cy="431640"/>
          </a:xfrm>
          <a:prstGeom prst="ellipse">
            <a:avLst/>
          </a:prstGeom>
          <a:ln w="25560">
            <a:solidFill>
              <a:srgbClr val="FF0000"/>
            </a:solidFill>
            <a:round/>
          </a:ln>
        </p:spPr>
      </p:sp>
      <p:sp>
        <p:nvSpPr>
          <p:cNvPr id="276" name="CustomShape 4"/>
          <p:cNvSpPr/>
          <p:nvPr/>
        </p:nvSpPr>
        <p:spPr>
          <a:xfrm>
            <a:off x="4821840" y="1340640"/>
            <a:ext cx="1800000" cy="905400"/>
          </a:xfrm>
          <a:prstGeom prst="ellipse">
            <a:avLst/>
          </a:prstGeom>
          <a:ln w="25560">
            <a:solidFill>
              <a:srgbClr val="FF0000"/>
            </a:solidFill>
            <a:round/>
          </a:ln>
        </p:spPr>
      </p:sp>
      <p:sp>
        <p:nvSpPr>
          <p:cNvPr id="277" name="CustomShape 5"/>
          <p:cNvSpPr/>
          <p:nvPr/>
        </p:nvSpPr>
        <p:spPr>
          <a:xfrm>
            <a:off x="2345400" y="1340640"/>
            <a:ext cx="2448000" cy="728280"/>
          </a:xfrm>
          <a:prstGeom prst="ellipse">
            <a:avLst/>
          </a:prstGeom>
          <a:ln w="25560">
            <a:solidFill>
              <a:srgbClr val="FF0000"/>
            </a:solidFill>
            <a:round/>
          </a:ln>
        </p:spPr>
      </p:sp>
      <p:sp>
        <p:nvSpPr>
          <p:cNvPr id="278" name="TextShape 6"/>
          <p:cNvSpPr txBox="1"/>
          <p:nvPr/>
        </p:nvSpPr>
        <p:spPr>
          <a:xfrm>
            <a:off x="678600" y="561960"/>
            <a:ext cx="8229240" cy="1142640"/>
          </a:xfrm>
          <a:prstGeom prst="rect">
            <a:avLst/>
          </a:prstGeom>
        </p:spPr>
        <p:txBody>
          <a:bodyPr anchor="ctr"/>
          <a:lstStyle/>
          <a:p>
            <a:pPr algn="ctr"/>
            <a:r>
              <a:rPr lang="it-IT" sz="4400">
                <a:solidFill>
                  <a:srgbClr val="000000"/>
                </a:solidFill>
                <a:latin typeface="Calibri"/>
              </a:rPr>
              <a:t>e la policy</a:t>
            </a:r>
            <a:endParaRPr/>
          </a:p>
        </p:txBody>
      </p:sp>
      <p:pic>
        <p:nvPicPr>
          <p:cNvPr id="279" name="Immagine 18"/>
          <p:cNvPicPr/>
          <p:nvPr/>
        </p:nvPicPr>
        <p:blipFill>
          <a:blip r:embed="rId6"/>
          <a:stretch>
            <a:fillRect/>
          </a:stretch>
        </p:blipFill>
        <p:spPr>
          <a:xfrm>
            <a:off x="1106640" y="3423960"/>
            <a:ext cx="5560560" cy="2736000"/>
          </a:xfrm>
          <a:prstGeom prst="rect">
            <a:avLst/>
          </a:prstGeom>
        </p:spPr>
      </p:pic>
      <p:sp>
        <p:nvSpPr>
          <p:cNvPr id="280" name="CustomShape 7"/>
          <p:cNvSpPr/>
          <p:nvPr/>
        </p:nvSpPr>
        <p:spPr>
          <a:xfrm>
            <a:off x="2977560" y="4653000"/>
            <a:ext cx="1378080" cy="935640"/>
          </a:xfrm>
          <a:prstGeom prst="ellipse">
            <a:avLst/>
          </a:prstGeom>
          <a:ln w="25560">
            <a:solidFill>
              <a:srgbClr val="FF0000"/>
            </a:solidFill>
            <a:round/>
          </a:ln>
        </p:spPr>
      </p:sp>
      <p:sp>
        <p:nvSpPr>
          <p:cNvPr id="281" name="CustomShape 8"/>
          <p:cNvSpPr/>
          <p:nvPr/>
        </p:nvSpPr>
        <p:spPr>
          <a:xfrm>
            <a:off x="7236360" y="4581000"/>
            <a:ext cx="1378080" cy="935640"/>
          </a:xfrm>
          <a:prstGeom prst="ellipse">
            <a:avLst/>
          </a:prstGeom>
          <a:ln w="25560">
            <a:solidFill>
              <a:srgbClr val="FF0000"/>
            </a:solidFill>
            <a:round/>
          </a:ln>
        </p:spPr>
      </p:sp>
      <p:sp>
        <p:nvSpPr>
          <p:cNvPr id="282" name="CustomShape 9"/>
          <p:cNvSpPr/>
          <p:nvPr/>
        </p:nvSpPr>
        <p:spPr>
          <a:xfrm>
            <a:off x="7185240" y="4864680"/>
            <a:ext cx="1598040" cy="303480"/>
          </a:xfrm>
          <a:prstGeom prst="rect">
            <a:avLst/>
          </a:prstGeom>
        </p:spPr>
        <p:txBody>
          <a:bodyPr wrap="none" lIns="90000" tIns="45000" rIns="90000" bIns="45000"/>
          <a:lstStyle/>
          <a:p>
            <a:r>
              <a:rPr lang="it-IT" sz="1400" b="1">
                <a:solidFill>
                  <a:srgbClr val="FF0000"/>
                </a:solidFill>
              </a:rPr>
              <a:t>PRE-MODERATA</a:t>
            </a:r>
            <a:endParaRPr/>
          </a:p>
        </p:txBody>
      </p:sp>
      <p:cxnSp>
        <p:nvCxnSpPr>
          <p:cNvPr id="283" name="Line 10"/>
          <p:cNvCxnSpPr/>
          <p:nvPr/>
        </p:nvCxnSpPr>
        <p:spPr>
          <a:prstGeom prst="line">
            <a:avLst/>
          </a:prstGeom>
          <a:ln w="9360">
            <a:solidFill>
              <a:srgbClr val="FF0000"/>
            </a:solidFill>
            <a:rou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Segnaposto contenuto 2"/>
          <p:cNvPicPr/>
          <p:nvPr/>
        </p:nvPicPr>
        <p:blipFill>
          <a:blip r:embed="rId3"/>
          <a:stretch>
            <a:fillRect/>
          </a:stretch>
        </p:blipFill>
        <p:spPr>
          <a:xfrm>
            <a:off x="611640" y="3416040"/>
            <a:ext cx="6623640" cy="3419280"/>
          </a:xfrm>
          <a:prstGeom prst="rect">
            <a:avLst/>
          </a:prstGeom>
        </p:spPr>
      </p:pic>
      <p:pic>
        <p:nvPicPr>
          <p:cNvPr id="285" name="Picture 2"/>
          <p:cNvPicPr/>
          <p:nvPr/>
        </p:nvPicPr>
        <p:blipFill>
          <a:blip r:embed="rId4"/>
          <a:stretch>
            <a:fillRect/>
          </a:stretch>
        </p:blipFill>
        <p:spPr>
          <a:xfrm>
            <a:off x="611640" y="650160"/>
            <a:ext cx="3577320" cy="2680920"/>
          </a:xfrm>
          <a:prstGeom prst="rect">
            <a:avLst/>
          </a:prstGeom>
        </p:spPr>
      </p:pic>
      <p:pic>
        <p:nvPicPr>
          <p:cNvPr id="286" name="Immagine 4"/>
          <p:cNvPicPr/>
          <p:nvPr/>
        </p:nvPicPr>
        <p:blipFill>
          <a:blip r:embed="rId5"/>
          <a:stretch>
            <a:fillRect/>
          </a:stretch>
        </p:blipFill>
        <p:spPr>
          <a:xfrm>
            <a:off x="4650120" y="703440"/>
            <a:ext cx="3717000" cy="2680920"/>
          </a:xfrm>
          <a:prstGeom prst="rect">
            <a:avLst/>
          </a:prstGeom>
        </p:spPr>
      </p:pic>
      <p:pic>
        <p:nvPicPr>
          <p:cNvPr id="287" name="Immagine 1"/>
          <p:cNvPicPr/>
          <p:nvPr/>
        </p:nvPicPr>
        <p:blipFill>
          <a:blip r:embed="rId6"/>
          <a:stretch>
            <a:fillRect/>
          </a:stretch>
        </p:blipFill>
        <p:spPr>
          <a:xfrm>
            <a:off x="4478760" y="158400"/>
            <a:ext cx="3888000" cy="6267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extShape 1"/>
          <p:cNvSpPr txBox="1"/>
          <p:nvPr/>
        </p:nvSpPr>
        <p:spPr>
          <a:xfrm>
            <a:off x="457200" y="731880"/>
            <a:ext cx="8229240" cy="685440"/>
          </a:xfrm>
          <a:prstGeom prst="rect">
            <a:avLst/>
          </a:prstGeom>
        </p:spPr>
        <p:txBody>
          <a:bodyPr anchor="ctr"/>
          <a:lstStyle/>
          <a:p>
            <a:pPr algn="ctr"/>
            <a:r>
              <a:rPr lang="it-IT" sz="4400">
                <a:solidFill>
                  <a:srgbClr val="000000"/>
                </a:solidFill>
                <a:latin typeface="Calibri"/>
              </a:rPr>
              <a:t>Una definizione possibile</a:t>
            </a:r>
            <a:endParaRPr/>
          </a:p>
        </p:txBody>
      </p:sp>
      <p:pic>
        <p:nvPicPr>
          <p:cNvPr id="289" name="Picture 2"/>
          <p:cNvPicPr/>
          <p:nvPr/>
        </p:nvPicPr>
        <p:blipFill>
          <a:blip r:embed="rId2"/>
          <a:stretch>
            <a:fillRect/>
          </a:stretch>
        </p:blipFill>
        <p:spPr>
          <a:xfrm>
            <a:off x="611640" y="1487880"/>
            <a:ext cx="4468320" cy="4169880"/>
          </a:xfrm>
          <a:prstGeom prst="rect">
            <a:avLst/>
          </a:prstGeom>
        </p:spPr>
      </p:pic>
      <p:sp>
        <p:nvSpPr>
          <p:cNvPr id="290" name="CustomShape 2"/>
          <p:cNvSpPr/>
          <p:nvPr/>
        </p:nvSpPr>
        <p:spPr>
          <a:xfrm>
            <a:off x="5034600" y="2421000"/>
            <a:ext cx="3902760" cy="2304000"/>
          </a:xfrm>
          <a:prstGeom prst="rect">
            <a:avLst/>
          </a:prstGeom>
        </p:spPr>
        <p:txBody>
          <a:bodyPr/>
          <a:lstStyle/>
          <a:p>
            <a:pPr algn="just"/>
            <a:r>
              <a:rPr lang="it-IT" sz="4300" b="1" i="1">
                <a:solidFill>
                  <a:srgbClr val="000000"/>
                </a:solidFill>
                <a:latin typeface="Cambria"/>
              </a:rPr>
              <a:t>il sostegno, la promozione o l’incitamento della denigrazione, odio o vilipendio di una persona o di un gruppo di persone, ogni molestia, insulto, stereotipo negativo o minaccia di una persona o più persone e ogni giustificazione di queste forme di espressione, basate sulla «razza», colore, linguaggio, religione o credo, nazionalità o origine nazionale o etnica, e anche discendenza, età, disabilità, sesso, genere, identità di genere, orientamento sessuale o altra caratteristica o status.</a:t>
            </a:r>
            <a:endParaRPr/>
          </a:p>
          <a:p>
            <a:endParaRPr/>
          </a:p>
        </p:txBody>
      </p:sp>
      <p:sp>
        <p:nvSpPr>
          <p:cNvPr id="291" name="CustomShape 3"/>
          <p:cNvSpPr/>
          <p:nvPr/>
        </p:nvSpPr>
        <p:spPr>
          <a:xfrm>
            <a:off x="6660360" y="1700640"/>
            <a:ext cx="647640" cy="575640"/>
          </a:xfrm>
          <a:prstGeom prst="downArrow">
            <a:avLst>
              <a:gd name="adj1" fmla="val 16200"/>
              <a:gd name="adj2" fmla="val 5400"/>
            </a:avLst>
          </a:prstGeom>
          <a:gradFill>
            <a:gsLst>
              <a:gs pos="0">
                <a:srgbClr val="3E7FCC"/>
              </a:gs>
              <a:gs pos="100000">
                <a:srgbClr val="A4C1FF"/>
              </a:gs>
            </a:gsLst>
            <a:lin ang="16200000"/>
          </a:gradFill>
          <a:ln w="9360">
            <a:solidFill>
              <a:srgbClr val="4A7EBB"/>
            </a:solidFill>
            <a:round/>
          </a:ln>
        </p:spPr>
      </p:sp>
      <p:pic>
        <p:nvPicPr>
          <p:cNvPr id="292" name="Immagine 8"/>
          <p:cNvPicPr/>
          <p:nvPr/>
        </p:nvPicPr>
        <p:blipFill>
          <a:blip r:embed="rId3"/>
          <a:stretch>
            <a:fillRect/>
          </a:stretch>
        </p:blipFill>
        <p:spPr>
          <a:xfrm>
            <a:off x="6012000" y="4437000"/>
            <a:ext cx="2176920" cy="22852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CustomShape 1"/>
          <p:cNvSpPr/>
          <p:nvPr/>
        </p:nvSpPr>
        <p:spPr>
          <a:xfrm>
            <a:off x="2195640" y="1340640"/>
            <a:ext cx="5112360" cy="503640"/>
          </a:xfrm>
          <a:prstGeom prst="rect">
            <a:avLst/>
          </a:prstGeom>
          <a:solidFill>
            <a:srgbClr val="4F81BD"/>
          </a:solidFill>
          <a:ln w="25560">
            <a:solidFill>
              <a:srgbClr val="3A5F8B"/>
            </a:solidFill>
            <a:round/>
          </a:ln>
        </p:spPr>
        <p:txBody>
          <a:bodyPr lIns="90000" tIns="45000" rIns="90000" bIns="45000" anchor="ctr"/>
          <a:lstStyle/>
          <a:p>
            <a:pPr algn="ctr"/>
            <a:r>
              <a:rPr lang="it-IT">
                <a:solidFill>
                  <a:srgbClr val="000000"/>
                </a:solidFill>
                <a:latin typeface="Calibri"/>
              </a:rPr>
              <a:t>COMPRENDERE I «RAZZISMI»</a:t>
            </a:r>
            <a:endParaRPr/>
          </a:p>
        </p:txBody>
      </p:sp>
      <p:sp>
        <p:nvSpPr>
          <p:cNvPr id="294" name="CustomShape 2"/>
          <p:cNvSpPr/>
          <p:nvPr/>
        </p:nvSpPr>
        <p:spPr>
          <a:xfrm>
            <a:off x="611640" y="2997000"/>
            <a:ext cx="7632360" cy="2649960"/>
          </a:xfrm>
          <a:prstGeom prst="rect">
            <a:avLst/>
          </a:prstGeom>
        </p:spPr>
        <p:txBody>
          <a:bodyPr lIns="90000" tIns="45000" rIns="90000" bIns="45000"/>
          <a:lstStyle/>
          <a:p>
            <a:r>
              <a:rPr lang="it-IT" sz="2800">
                <a:solidFill>
                  <a:srgbClr val="FFFFFF"/>
                </a:solidFill>
                <a:latin typeface="Calibri"/>
              </a:rPr>
              <a:t>4 approcci al «razzismo» </a:t>
            </a:r>
            <a:r>
              <a:rPr lang="it-IT">
                <a:solidFill>
                  <a:srgbClr val="FFFFFF"/>
                </a:solidFill>
                <a:latin typeface="Calibri"/>
              </a:rPr>
              <a:t>(Andreas Wimmer, 1997)</a:t>
            </a:r>
            <a:r>
              <a:rPr lang="it-IT" sz="2800">
                <a:solidFill>
                  <a:srgbClr val="FFFFFF"/>
                </a:solidFill>
                <a:latin typeface="Calibri"/>
              </a:rPr>
              <a:t>:</a:t>
            </a:r>
            <a:endParaRPr/>
          </a:p>
          <a:p>
            <a:endParaRPr/>
          </a:p>
          <a:p>
            <a:pPr>
              <a:buFont typeface="Wingdings" charset="2"/>
              <a:buChar char=""/>
            </a:pPr>
            <a:r>
              <a:rPr lang="it-IT" sz="2800">
                <a:solidFill>
                  <a:srgbClr val="FFFFFF"/>
                </a:solidFill>
                <a:latin typeface="Calibri"/>
              </a:rPr>
              <a:t>SCELTA RAZIONALE;</a:t>
            </a:r>
            <a:endParaRPr/>
          </a:p>
          <a:p>
            <a:pPr>
              <a:buFont typeface="Wingdings" charset="2"/>
              <a:buChar char=""/>
            </a:pPr>
            <a:r>
              <a:rPr lang="it-IT" sz="2800">
                <a:solidFill>
                  <a:srgbClr val="FFFFFF"/>
                </a:solidFill>
                <a:latin typeface="Calibri"/>
              </a:rPr>
              <a:t>DISTANZA SOCIALE O CULTURALE;</a:t>
            </a:r>
            <a:endParaRPr/>
          </a:p>
          <a:p>
            <a:pPr>
              <a:buFont typeface="Wingdings" charset="2"/>
              <a:buChar char=""/>
            </a:pPr>
            <a:r>
              <a:rPr lang="it-IT" sz="2800">
                <a:solidFill>
                  <a:srgbClr val="FFFFFF"/>
                </a:solidFill>
                <a:latin typeface="Calibri"/>
              </a:rPr>
              <a:t>FENOMENOLOGICO (o Neo-weberiano);</a:t>
            </a:r>
            <a:endParaRPr/>
          </a:p>
          <a:p>
            <a:pPr>
              <a:buFont typeface="Wingdings" charset="2"/>
              <a:buChar char=""/>
            </a:pPr>
            <a:r>
              <a:rPr lang="it-IT" sz="2800">
                <a:solidFill>
                  <a:srgbClr val="FFFFFF"/>
                </a:solidFill>
                <a:latin typeface="Calibri"/>
              </a:rPr>
              <a:t>DELLE PRATICHE DISCORSIVE E  COMUNICATIVE.</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4"/>
                                        </p:tgtEl>
                                        <p:attrNameLst>
                                          <p:attrName>style.visibility</p:attrName>
                                        </p:attrNameLst>
                                      </p:cBhvr>
                                      <p:to>
                                        <p:strVal val="visible"/>
                                      </p:to>
                                    </p:set>
                                    <p:animEffect transition="out" filter="wipe(down)">
                                      <p:cBhvr additive="repl">
                                        <p:cTn id="7" dur="500" fill="freeze"/>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5" name="TextShape 1"/>
          <p:cNvSpPr txBox="1"/>
          <p:nvPr/>
        </p:nvSpPr>
        <p:spPr>
          <a:xfrm>
            <a:off x="1179000" y="1573560"/>
            <a:ext cx="6841440" cy="1325160"/>
          </a:xfrm>
          <a:prstGeom prst="rect">
            <a:avLst/>
          </a:prstGeom>
        </p:spPr>
        <p:txBody>
          <a:bodyPr anchor="ctr"/>
          <a:lstStyle/>
          <a:p>
            <a:pPr algn="ctr">
              <a:lnSpc>
                <a:spcPct val="90000"/>
              </a:lnSpc>
            </a:pPr>
            <a:r>
              <a:rPr lang="it-IT" sz="4400">
                <a:solidFill>
                  <a:srgbClr val="000000"/>
                </a:solidFill>
                <a:latin typeface="Calibri"/>
              </a:rPr>
              <a:t>Affinché sia «discorso d’odio»</a:t>
            </a:r>
            <a:endParaRPr/>
          </a:p>
        </p:txBody>
      </p:sp>
      <p:sp>
        <p:nvSpPr>
          <p:cNvPr id="296" name="TextShape 2"/>
          <p:cNvSpPr txBox="1"/>
          <p:nvPr/>
        </p:nvSpPr>
        <p:spPr>
          <a:xfrm>
            <a:off x="1179000" y="3060000"/>
            <a:ext cx="4549320" cy="2438280"/>
          </a:xfrm>
          <a:prstGeom prst="rect">
            <a:avLst/>
          </a:prstGeom>
        </p:spPr>
        <p:txBody>
          <a:bodyPr/>
          <a:lstStyle/>
          <a:p>
            <a:pPr>
              <a:lnSpc>
                <a:spcPct val="90000"/>
              </a:lnSpc>
            </a:pPr>
            <a:r>
              <a:rPr lang="it-IT" sz="1600">
                <a:solidFill>
                  <a:srgbClr val="000000"/>
                </a:solidFill>
                <a:latin typeface="Calibri"/>
              </a:rPr>
              <a:t>3 requisiti</a:t>
            </a:r>
            <a:endParaRPr/>
          </a:p>
          <a:p>
            <a:pPr>
              <a:lnSpc>
                <a:spcPct val="90000"/>
              </a:lnSpc>
            </a:pPr>
            <a:r>
              <a:rPr lang="it-IT" sz="1600">
                <a:solidFill>
                  <a:srgbClr val="000000"/>
                </a:solidFill>
                <a:latin typeface="Cambria"/>
              </a:rPr>
              <a:t>1) </a:t>
            </a:r>
            <a:r>
              <a:rPr lang="it-IT" sz="1600" b="1">
                <a:solidFill>
                  <a:srgbClr val="000000"/>
                </a:solidFill>
                <a:latin typeface="Cambria"/>
              </a:rPr>
              <a:t>chiara volontà e intenzione di incitare odio </a:t>
            </a:r>
            <a:r>
              <a:rPr lang="it-IT" sz="1600">
                <a:solidFill>
                  <a:srgbClr val="000000"/>
                </a:solidFill>
                <a:latin typeface="Cambria"/>
              </a:rPr>
              <a:t>con la parola o con ogni altro mezzo di comunicazione.</a:t>
            </a:r>
            <a:endParaRPr/>
          </a:p>
          <a:p>
            <a:pPr>
              <a:lnSpc>
                <a:spcPct val="90000"/>
              </a:lnSpc>
            </a:pPr>
            <a:r>
              <a:rPr lang="it-IT" sz="1600">
                <a:solidFill>
                  <a:srgbClr val="000000"/>
                </a:solidFill>
                <a:latin typeface="Cambria"/>
              </a:rPr>
              <a:t>2) oltre la volontà, che vi sia l’</a:t>
            </a:r>
            <a:r>
              <a:rPr lang="it-IT" sz="1600" b="1">
                <a:solidFill>
                  <a:srgbClr val="000000"/>
                </a:solidFill>
                <a:latin typeface="Cambria"/>
              </a:rPr>
              <a:t>incitamento</a:t>
            </a:r>
            <a:r>
              <a:rPr lang="it-IT" sz="1600">
                <a:solidFill>
                  <a:srgbClr val="000000"/>
                </a:solidFill>
                <a:latin typeface="Cambria"/>
              </a:rPr>
              <a:t> vero e proprio,  che sia idoneo a causare atti di odio e di violenza nei confronti dei soggetti presi di mira.</a:t>
            </a:r>
            <a:endParaRPr/>
          </a:p>
          <a:p>
            <a:pPr>
              <a:lnSpc>
                <a:spcPct val="90000"/>
              </a:lnSpc>
            </a:pPr>
            <a:r>
              <a:rPr lang="it-IT" sz="1600">
                <a:solidFill>
                  <a:srgbClr val="000000"/>
                </a:solidFill>
                <a:latin typeface="Cambria"/>
              </a:rPr>
              <a:t>3) che gli atti di violenza e discriminazione si verifichino o che il </a:t>
            </a:r>
            <a:r>
              <a:rPr lang="it-IT" sz="1600" b="1">
                <a:solidFill>
                  <a:srgbClr val="000000"/>
                </a:solidFill>
                <a:latin typeface="Cambria"/>
              </a:rPr>
              <a:t>rischio</a:t>
            </a:r>
            <a:r>
              <a:rPr lang="it-IT" sz="1600">
                <a:solidFill>
                  <a:srgbClr val="000000"/>
                </a:solidFill>
                <a:latin typeface="Cambria"/>
              </a:rPr>
              <a:t> che ciò avvenga si a imminente.</a:t>
            </a:r>
            <a:endParaRPr/>
          </a:p>
          <a:p>
            <a:pPr>
              <a:lnSpc>
                <a:spcPct val="90000"/>
              </a:lnSpc>
            </a:pPr>
            <a:endParaRPr/>
          </a:p>
        </p:txBody>
      </p:sp>
      <p:sp>
        <p:nvSpPr>
          <p:cNvPr id="297" name="CustomShape 3"/>
          <p:cNvSpPr/>
          <p:nvPr/>
        </p:nvSpPr>
        <p:spPr>
          <a:xfrm>
            <a:off x="563760" y="743760"/>
            <a:ext cx="2456280" cy="4408200"/>
          </a:xfrm>
          <a:prstGeom prst="rect">
            <a:avLst/>
          </a:prstGeom>
          <a:solidFill>
            <a:srgbClr val="4C4C4C"/>
          </a:solidFill>
        </p:spPr>
      </p:sp>
      <p:sp>
        <p:nvSpPr>
          <p:cNvPr id="298" name="CustomShape 4"/>
          <p:cNvSpPr/>
          <p:nvPr/>
        </p:nvSpPr>
        <p:spPr>
          <a:xfrm>
            <a:off x="6113880" y="1685520"/>
            <a:ext cx="2455920" cy="4408200"/>
          </a:xfrm>
          <a:prstGeom prst="rect">
            <a:avLst/>
          </a:prstGeom>
          <a:solidFill>
            <a:srgbClr val="4C4C4C"/>
          </a:solidFill>
        </p:spPr>
      </p:sp>
      <p:pic>
        <p:nvPicPr>
          <p:cNvPr id="299" name="Immagine 6"/>
          <p:cNvPicPr/>
          <p:nvPr/>
        </p:nvPicPr>
        <p:blipFill>
          <a:blip r:embed="rId2"/>
          <a:stretch>
            <a:fillRect/>
          </a:stretch>
        </p:blipFill>
        <p:spPr>
          <a:xfrm>
            <a:off x="6113880" y="3678120"/>
            <a:ext cx="1906560" cy="12211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3" name="CustomShape 1"/>
          <p:cNvSpPr/>
          <p:nvPr/>
        </p:nvSpPr>
        <p:spPr>
          <a:xfrm>
            <a:off x="2286000" y="1443960"/>
            <a:ext cx="4571640" cy="4205160"/>
          </a:xfrm>
          <a:prstGeom prst="rect">
            <a:avLst/>
          </a:prstGeom>
        </p:spPr>
        <p:txBody>
          <a:bodyPr lIns="90000" tIns="45000" rIns="90000" bIns="45000"/>
          <a:lstStyle/>
          <a:p>
            <a:pPr algn="just"/>
            <a:r>
              <a:rPr lang="it-IT">
                <a:solidFill>
                  <a:srgbClr val="000000"/>
                </a:solidFill>
                <a:latin typeface="Garamond"/>
                <a:ea typeface="Times New Roman"/>
              </a:rPr>
              <a:t>L’immaginario, che orienta l’azione e produce stati d’animo, è costituito da </a:t>
            </a:r>
            <a:r>
              <a:rPr lang="it-IT" b="1" u="sng">
                <a:solidFill>
                  <a:srgbClr val="000000"/>
                </a:solidFill>
                <a:latin typeface="Garamond"/>
                <a:ea typeface="Times New Roman"/>
              </a:rPr>
              <a:t>rappresentazioni sociali</a:t>
            </a:r>
            <a:r>
              <a:rPr lang="it-IT">
                <a:solidFill>
                  <a:srgbClr val="000000"/>
                </a:solidFill>
                <a:latin typeface="Garamond"/>
                <a:ea typeface="Times New Roman"/>
              </a:rPr>
              <a:t>, cioè “una forma di conoscenza, socialmente elaborata e condivisa, avente fine pratico e concorrente alla costruzione di una realtà comune a un insieme sociale” (Jodelet 1992, 48). </a:t>
            </a:r>
            <a:endParaRPr/>
          </a:p>
          <a:p>
            <a:r>
              <a:rPr lang="it-IT">
                <a:solidFill>
                  <a:srgbClr val="000000"/>
                </a:solidFill>
                <a:latin typeface="Garamond"/>
                <a:ea typeface="Times New Roman"/>
              </a:rPr>
              <a:t>Le rappresentazioni sociali costituiscono il “linguaggio” attraverso cui siamo in grado di comunicare e condividere il patrimonio culturale e cognitivo di una comunità. </a:t>
            </a:r>
            <a:endParaRPr/>
          </a:p>
          <a:p>
            <a:r>
              <a:rPr lang="it-IT">
                <a:solidFill>
                  <a:srgbClr val="000000"/>
                </a:solidFill>
                <a:latin typeface="Garamond"/>
                <a:ea typeface="Times New Roman"/>
              </a:rPr>
              <a:t>In altre parole, le rappresentazioni sono l’idea che abbiamo su qualcosa o qualcuno, e attraverso esse forgiamo le nostre opinioni e orientiamo le nostre azioni.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0" name="CustomShape 1"/>
          <p:cNvSpPr/>
          <p:nvPr/>
        </p:nvSpPr>
        <p:spPr>
          <a:xfrm>
            <a:off x="563760" y="743760"/>
            <a:ext cx="2456280" cy="4408200"/>
          </a:xfrm>
          <a:prstGeom prst="rect">
            <a:avLst/>
          </a:prstGeom>
          <a:solidFill>
            <a:srgbClr val="4C4C4C"/>
          </a:solidFill>
        </p:spPr>
      </p:sp>
      <p:sp>
        <p:nvSpPr>
          <p:cNvPr id="301" name="CustomShape 2"/>
          <p:cNvSpPr/>
          <p:nvPr/>
        </p:nvSpPr>
        <p:spPr>
          <a:xfrm>
            <a:off x="6113880" y="1685520"/>
            <a:ext cx="2455920" cy="4408200"/>
          </a:xfrm>
          <a:prstGeom prst="rect">
            <a:avLst/>
          </a:prstGeom>
          <a:solidFill>
            <a:srgbClr val="4C4C4C"/>
          </a:solidFill>
        </p:spPr>
      </p:sp>
      <p:sp>
        <p:nvSpPr>
          <p:cNvPr id="302" name="CustomShape 3"/>
          <p:cNvSpPr/>
          <p:nvPr/>
        </p:nvSpPr>
        <p:spPr>
          <a:xfrm>
            <a:off x="6250320" y="1969920"/>
            <a:ext cx="1900800" cy="2529720"/>
          </a:xfrm>
          <a:prstGeom prst="rect">
            <a:avLst/>
          </a:prstGeom>
        </p:spPr>
        <p:txBody>
          <a:bodyPr lIns="90000" tIns="45000" rIns="90000" bIns="45000"/>
          <a:lstStyle/>
          <a:p>
            <a:pPr algn="ctr"/>
            <a:r>
              <a:rPr lang="it-IT" sz="2000" i="1">
                <a:solidFill>
                  <a:srgbClr val="000000"/>
                </a:solidFill>
                <a:latin typeface="Cambria"/>
                <a:ea typeface="Cambria"/>
              </a:rPr>
              <a:t>Commissione Parlamentare «Jo Cox» su fenomeni di odio, intolleranza, xenofobia e razzismo</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TextShape 1"/>
          <p:cNvSpPr txBox="1"/>
          <p:nvPr/>
        </p:nvSpPr>
        <p:spPr>
          <a:xfrm>
            <a:off x="457200" y="774000"/>
            <a:ext cx="8229240" cy="1142640"/>
          </a:xfrm>
          <a:prstGeom prst="rect">
            <a:avLst/>
          </a:prstGeom>
        </p:spPr>
        <p:txBody>
          <a:bodyPr anchor="ctr"/>
          <a:lstStyle/>
          <a:p>
            <a:pPr algn="ctr"/>
            <a:r>
              <a:rPr lang="it-IT" sz="4400">
                <a:solidFill>
                  <a:srgbClr val="000000"/>
                </a:solidFill>
                <a:latin typeface="Calibri"/>
              </a:rPr>
              <a:t>Caratteristiche delle conversazioni in Rete</a:t>
            </a:r>
            <a:endParaRPr/>
          </a:p>
        </p:txBody>
      </p:sp>
      <p:sp>
        <p:nvSpPr>
          <p:cNvPr id="304" name="CustomShape 2"/>
          <p:cNvSpPr/>
          <p:nvPr/>
        </p:nvSpPr>
        <p:spPr>
          <a:xfrm>
            <a:off x="425160" y="2061000"/>
            <a:ext cx="3168000" cy="129564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200" b="1">
                <a:solidFill>
                  <a:srgbClr val="000000"/>
                </a:solidFill>
                <a:latin typeface="Calibri"/>
              </a:rPr>
              <a:t>ASINCRONE</a:t>
            </a:r>
            <a:endParaRPr/>
          </a:p>
        </p:txBody>
      </p:sp>
      <p:sp>
        <p:nvSpPr>
          <p:cNvPr id="305" name="CustomShape 3"/>
          <p:cNvSpPr/>
          <p:nvPr/>
        </p:nvSpPr>
        <p:spPr>
          <a:xfrm>
            <a:off x="4230720" y="1953000"/>
            <a:ext cx="4320000" cy="165600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200" b="1">
                <a:solidFill>
                  <a:srgbClr val="000000"/>
                </a:solidFill>
                <a:latin typeface="Calibri"/>
              </a:rPr>
              <a:t>BASATE SULLO SCRITTO DIGITALE</a:t>
            </a:r>
            <a:endParaRPr/>
          </a:p>
        </p:txBody>
      </p:sp>
      <p:sp>
        <p:nvSpPr>
          <p:cNvPr id="306" name="CustomShape 4"/>
          <p:cNvSpPr/>
          <p:nvPr/>
        </p:nvSpPr>
        <p:spPr>
          <a:xfrm>
            <a:off x="425160" y="3933000"/>
            <a:ext cx="3282480" cy="129564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200" b="1">
                <a:solidFill>
                  <a:srgbClr val="000000"/>
                </a:solidFill>
                <a:latin typeface="Calibri"/>
              </a:rPr>
              <a:t>PERSISTENTI</a:t>
            </a:r>
            <a:endParaRPr/>
          </a:p>
        </p:txBody>
      </p:sp>
      <p:sp>
        <p:nvSpPr>
          <p:cNvPr id="307" name="CustomShape 5"/>
          <p:cNvSpPr/>
          <p:nvPr/>
        </p:nvSpPr>
        <p:spPr>
          <a:xfrm>
            <a:off x="4230720" y="4077000"/>
            <a:ext cx="4643640" cy="259200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3200" b="1">
                <a:solidFill>
                  <a:srgbClr val="000000"/>
                </a:solidFill>
                <a:latin typeface="Calibri"/>
              </a:rPr>
              <a:t>BASATE SUL FLUSSO DI PENSIERI DEL COMMENTATORE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TextShape 1"/>
          <p:cNvSpPr txBox="1"/>
          <p:nvPr/>
        </p:nvSpPr>
        <p:spPr>
          <a:xfrm>
            <a:off x="457200" y="908640"/>
            <a:ext cx="8229240" cy="508680"/>
          </a:xfrm>
          <a:prstGeom prst="rect">
            <a:avLst/>
          </a:prstGeom>
        </p:spPr>
        <p:txBody>
          <a:bodyPr anchor="ctr"/>
          <a:lstStyle/>
          <a:p>
            <a:pPr algn="ctr"/>
            <a:r>
              <a:rPr lang="it-IT" sz="4400">
                <a:solidFill>
                  <a:srgbClr val="000000"/>
                </a:solidFill>
                <a:latin typeface="Calibri"/>
              </a:rPr>
              <a:t>Tipologia di razzismi 2.0 </a:t>
            </a:r>
            <a:r>
              <a:rPr lang="it-IT" sz="2000">
                <a:solidFill>
                  <a:srgbClr val="000000"/>
                </a:solidFill>
                <a:latin typeface="Calibri"/>
              </a:rPr>
              <a:t>(da Pasta, 2018)</a:t>
            </a:r>
            <a:endParaRPr/>
          </a:p>
        </p:txBody>
      </p:sp>
      <p:sp>
        <p:nvSpPr>
          <p:cNvPr id="309" name="CustomShape 2"/>
          <p:cNvSpPr/>
          <p:nvPr/>
        </p:nvSpPr>
        <p:spPr>
          <a:xfrm>
            <a:off x="457200" y="1845000"/>
            <a:ext cx="2530440" cy="1656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b="1" u="sng">
                <a:solidFill>
                  <a:srgbClr val="000000"/>
                </a:solidFill>
                <a:latin typeface="Calibri"/>
              </a:rPr>
              <a:t>TRIBALE</a:t>
            </a:r>
            <a:endParaRPr/>
          </a:p>
          <a:p>
            <a:pPr algn="ctr"/>
            <a:r>
              <a:rPr lang="it-IT">
                <a:solidFill>
                  <a:srgbClr val="000000"/>
                </a:solidFill>
                <a:latin typeface="Calibri"/>
              </a:rPr>
              <a:t>Frequente uso di parolacce e insulti per affermare la superiorità del «noi» VS «loro»</a:t>
            </a:r>
            <a:endParaRPr/>
          </a:p>
        </p:txBody>
      </p:sp>
      <p:sp>
        <p:nvSpPr>
          <p:cNvPr id="310" name="CustomShape 3"/>
          <p:cNvSpPr/>
          <p:nvPr/>
        </p:nvSpPr>
        <p:spPr>
          <a:xfrm>
            <a:off x="3132000" y="1845000"/>
            <a:ext cx="3096000" cy="1656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b="1" u="sng">
                <a:solidFill>
                  <a:srgbClr val="000000"/>
                </a:solidFill>
                <a:latin typeface="Calibri"/>
              </a:rPr>
              <a:t>MIRATO</a:t>
            </a:r>
            <a:endParaRPr/>
          </a:p>
          <a:p>
            <a:pPr algn="ctr"/>
            <a:r>
              <a:rPr lang="it-IT">
                <a:solidFill>
                  <a:srgbClr val="000000"/>
                </a:solidFill>
                <a:latin typeface="Calibri"/>
              </a:rPr>
              <a:t>Verso target specifici, individuati per mezzi di singoli tratti caratterizzanti: es. «il nero». Uso smodato dell’ironia.</a:t>
            </a:r>
            <a:endParaRPr/>
          </a:p>
        </p:txBody>
      </p:sp>
      <p:sp>
        <p:nvSpPr>
          <p:cNvPr id="311" name="CustomShape 4"/>
          <p:cNvSpPr/>
          <p:nvPr/>
        </p:nvSpPr>
        <p:spPr>
          <a:xfrm>
            <a:off x="6444360" y="1845000"/>
            <a:ext cx="2530440" cy="1656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b="1" u="sng">
                <a:solidFill>
                  <a:srgbClr val="000000"/>
                </a:solidFill>
                <a:latin typeface="Calibri"/>
              </a:rPr>
              <a:t>DEI FATTI</a:t>
            </a:r>
            <a:endParaRPr/>
          </a:p>
          <a:p>
            <a:pPr algn="ctr"/>
            <a:r>
              <a:rPr lang="it-IT">
                <a:solidFill>
                  <a:srgbClr val="000000"/>
                </a:solidFill>
                <a:latin typeface="Calibri"/>
              </a:rPr>
              <a:t>Presunte evidenze oggettive riportate come «verità». Toni pacati, ma contenuti violenti.</a:t>
            </a:r>
            <a:endParaRPr/>
          </a:p>
        </p:txBody>
      </p:sp>
      <p:sp>
        <p:nvSpPr>
          <p:cNvPr id="312" name="CustomShape 5"/>
          <p:cNvSpPr/>
          <p:nvPr/>
        </p:nvSpPr>
        <p:spPr>
          <a:xfrm>
            <a:off x="1475640" y="3928320"/>
            <a:ext cx="2530440" cy="2088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b="1" u="sng">
                <a:solidFill>
                  <a:srgbClr val="000000"/>
                </a:solidFill>
                <a:latin typeface="Calibri"/>
              </a:rPr>
              <a:t>DI NECESSITÀ</a:t>
            </a:r>
            <a:endParaRPr/>
          </a:p>
          <a:p>
            <a:pPr algn="ctr"/>
            <a:r>
              <a:rPr lang="it-IT">
                <a:solidFill>
                  <a:srgbClr val="000000"/>
                </a:solidFill>
                <a:latin typeface="Calibri"/>
              </a:rPr>
              <a:t>La presenza dell’Altro è presa con rassegnazione. Si richiama l’intervento di terzi per interventi normativi forti.</a:t>
            </a:r>
            <a:endParaRPr/>
          </a:p>
        </p:txBody>
      </p:sp>
      <p:sp>
        <p:nvSpPr>
          <p:cNvPr id="313" name="CustomShape 6"/>
          <p:cNvSpPr/>
          <p:nvPr/>
        </p:nvSpPr>
        <p:spPr>
          <a:xfrm>
            <a:off x="5364000" y="4097520"/>
            <a:ext cx="2818440" cy="185544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b="1" u="sng">
                <a:solidFill>
                  <a:srgbClr val="000000"/>
                </a:solidFill>
                <a:latin typeface="Calibri"/>
              </a:rPr>
              <a:t>ESTREMO</a:t>
            </a:r>
            <a:endParaRPr/>
          </a:p>
          <a:p>
            <a:pPr algn="ctr"/>
            <a:r>
              <a:rPr lang="it-IT">
                <a:solidFill>
                  <a:srgbClr val="000000"/>
                </a:solidFill>
                <a:latin typeface="Calibri"/>
              </a:rPr>
              <a:t>Intolleranza totale verso le differenze. Si richiede un intervento punitivo e di aggressione (anche fisica)</a:t>
            </a:r>
            <a:endParaRPr/>
          </a:p>
        </p:txBody>
      </p:sp>
      <p:sp>
        <p:nvSpPr>
          <p:cNvPr id="314" name="CustomShape 7"/>
          <p:cNvSpPr/>
          <p:nvPr/>
        </p:nvSpPr>
        <p:spPr>
          <a:xfrm>
            <a:off x="912600" y="6208200"/>
            <a:ext cx="7318080" cy="456120"/>
          </a:xfrm>
          <a:prstGeom prst="rect">
            <a:avLst/>
          </a:prstGeom>
        </p:spPr>
        <p:txBody>
          <a:bodyPr lIns="90000" tIns="45000" rIns="90000" bIns="45000"/>
          <a:lstStyle/>
          <a:p>
            <a:pPr algn="ctr"/>
            <a:r>
              <a:rPr lang="it-IT" sz="2400" b="1">
                <a:solidFill>
                  <a:srgbClr val="000000"/>
                </a:solidFill>
                <a:latin typeface="Calibri"/>
              </a:rPr>
              <a:t>A CHI È RIVOLTO IL DISCORSO D’ODIO?</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extShape 1"/>
          <p:cNvSpPr txBox="1"/>
          <p:nvPr/>
        </p:nvSpPr>
        <p:spPr>
          <a:xfrm>
            <a:off x="0" y="-27360"/>
            <a:ext cx="9252000" cy="6120360"/>
          </a:xfrm>
          <a:prstGeom prst="rect">
            <a:avLst/>
          </a:prstGeom>
        </p:spPr>
        <p:txBody>
          <a:bodyPr/>
          <a:lstStyle/>
          <a:p>
            <a:endParaRPr/>
          </a:p>
          <a:p>
            <a:endParaRPr/>
          </a:p>
          <a:p>
            <a:r>
              <a:rPr lang="it-IT" sz="2600" b="1">
                <a:solidFill>
                  <a:srgbClr val="000000"/>
                </a:solidFill>
                <a:latin typeface="Cambria"/>
                <a:ea typeface="Cambria"/>
              </a:rPr>
              <a:t>Mappa dell’intolleranza – anno 2017/2018 - </a:t>
            </a:r>
            <a:r>
              <a:rPr lang="it-IT" sz="2600" u="sng">
                <a:solidFill>
                  <a:srgbClr val="0000FF"/>
                </a:solidFill>
                <a:latin typeface="Cambria"/>
                <a:ea typeface="Cambria"/>
                <a:hlinkClick r:id="rId2"/>
              </a:rPr>
              <a:t>video</a:t>
            </a:r>
            <a:endParaRPr/>
          </a:p>
          <a:p>
            <a:r>
              <a:rPr lang="it-IT" sz="2400">
                <a:solidFill>
                  <a:srgbClr val="000000"/>
                </a:solidFill>
                <a:latin typeface="Cambria"/>
                <a:ea typeface="Cambria"/>
              </a:rPr>
              <a:t>Diminuisce l’intolleranza </a:t>
            </a:r>
            <a:endParaRPr/>
          </a:p>
          <a:p>
            <a:r>
              <a:rPr lang="it-IT" sz="2400">
                <a:solidFill>
                  <a:srgbClr val="000000"/>
                </a:solidFill>
                <a:latin typeface="Cambria"/>
                <a:ea typeface="Cambria"/>
              </a:rPr>
              <a:t>contro le persone </a:t>
            </a:r>
            <a:endParaRPr/>
          </a:p>
          <a:p>
            <a:r>
              <a:rPr lang="it-IT" sz="2400">
                <a:solidFill>
                  <a:srgbClr val="000000"/>
                </a:solidFill>
                <a:latin typeface="Cambria"/>
                <a:ea typeface="Cambria"/>
              </a:rPr>
              <a:t>omosessuali ed </a:t>
            </a:r>
            <a:endParaRPr/>
          </a:p>
          <a:p>
            <a:r>
              <a:rPr lang="it-IT" sz="2400">
                <a:solidFill>
                  <a:srgbClr val="000000"/>
                </a:solidFill>
                <a:latin typeface="Cambria"/>
                <a:ea typeface="Cambria"/>
              </a:rPr>
              <a:t>esplodono xenofobia, </a:t>
            </a:r>
            <a:endParaRPr/>
          </a:p>
          <a:p>
            <a:r>
              <a:rPr lang="it-IT" sz="2400">
                <a:solidFill>
                  <a:srgbClr val="000000"/>
                </a:solidFill>
                <a:latin typeface="Cambria"/>
                <a:ea typeface="Cambria"/>
              </a:rPr>
              <a:t>islamofobia e </a:t>
            </a:r>
            <a:endParaRPr/>
          </a:p>
          <a:p>
            <a:r>
              <a:rPr lang="it-IT" sz="2400">
                <a:solidFill>
                  <a:srgbClr val="000000"/>
                </a:solidFill>
                <a:latin typeface="Cambria"/>
                <a:ea typeface="Cambria"/>
              </a:rPr>
              <a:t>antisemitismo,</a:t>
            </a:r>
            <a:endParaRPr/>
          </a:p>
          <a:p>
            <a:r>
              <a:rPr lang="it-IT" sz="2400">
                <a:solidFill>
                  <a:srgbClr val="000000"/>
                </a:solidFill>
                <a:latin typeface="Cambria"/>
                <a:ea typeface="Cambria"/>
              </a:rPr>
              <a:t>mentre alto continua a </a:t>
            </a:r>
            <a:endParaRPr/>
          </a:p>
          <a:p>
            <a:r>
              <a:rPr lang="it-IT" sz="2400">
                <a:solidFill>
                  <a:srgbClr val="000000"/>
                </a:solidFill>
                <a:latin typeface="Cambria"/>
                <a:ea typeface="Cambria"/>
              </a:rPr>
              <a:t>rimanere l’odio contro </a:t>
            </a:r>
            <a:endParaRPr/>
          </a:p>
          <a:p>
            <a:r>
              <a:rPr lang="it-IT" sz="2400">
                <a:solidFill>
                  <a:srgbClr val="000000"/>
                </a:solidFill>
                <a:latin typeface="Cambria"/>
                <a:ea typeface="Cambria"/>
              </a:rPr>
              <a:t>le donne. </a:t>
            </a:r>
            <a:endParaRPr/>
          </a:p>
          <a:p>
            <a:endParaRPr/>
          </a:p>
          <a:p>
            <a:endParaRPr/>
          </a:p>
          <a:p>
            <a:endParaRPr/>
          </a:p>
          <a:p>
            <a:endParaRPr/>
          </a:p>
          <a:p>
            <a:endParaRPr/>
          </a:p>
          <a:p>
            <a:endParaRPr/>
          </a:p>
          <a:p>
            <a:pPr algn="just"/>
            <a:endParaRPr/>
          </a:p>
          <a:p>
            <a:endParaRPr/>
          </a:p>
        </p:txBody>
      </p:sp>
      <p:pic>
        <p:nvPicPr>
          <p:cNvPr id="316" name="Immagine 8"/>
          <p:cNvPicPr/>
          <p:nvPr/>
        </p:nvPicPr>
        <p:blipFill>
          <a:blip r:embed="rId3"/>
          <a:stretch>
            <a:fillRect/>
          </a:stretch>
        </p:blipFill>
        <p:spPr>
          <a:xfrm>
            <a:off x="3009240" y="1700640"/>
            <a:ext cx="6242760" cy="3816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CustomShape 1"/>
          <p:cNvSpPr/>
          <p:nvPr/>
        </p:nvSpPr>
        <p:spPr>
          <a:xfrm>
            <a:off x="468360" y="1600200"/>
            <a:ext cx="8218080" cy="4996800"/>
          </a:xfrm>
          <a:prstGeom prst="rect">
            <a:avLst/>
          </a:prstGeom>
        </p:spPr>
        <p:txBody>
          <a:bodyPr lIns="90000" tIns="45000" rIns="90000" bIns="45000"/>
          <a:lstStyle/>
          <a:p>
            <a:endParaRPr/>
          </a:p>
          <a:p>
            <a:endParaRPr/>
          </a:p>
          <a:p>
            <a:endParaRPr/>
          </a:p>
          <a:p>
            <a:endParaRPr/>
          </a:p>
          <a:p>
            <a:endParaRPr/>
          </a:p>
          <a:p>
            <a:endParaRPr/>
          </a:p>
          <a:p>
            <a:endParaRPr/>
          </a:p>
          <a:p>
            <a:endParaRPr/>
          </a:p>
          <a:p>
            <a:r>
              <a:rPr lang="it-IT" sz="1600">
                <a:solidFill>
                  <a:srgbClr val="000000"/>
                </a:solidFill>
                <a:latin typeface="Calibri"/>
              </a:rPr>
              <a:t>Bruno Mastroianni (tratto da </a:t>
            </a:r>
            <a:r>
              <a:rPr lang="it-IT" sz="1600" i="1">
                <a:solidFill>
                  <a:srgbClr val="000000"/>
                </a:solidFill>
                <a:latin typeface="Calibri"/>
              </a:rPr>
              <a:t>Dibattiti online: oltre le contrapposizioni </a:t>
            </a:r>
            <a:r>
              <a:rPr lang="it-IT" sz="1600">
                <a:solidFill>
                  <a:srgbClr val="000000"/>
                </a:solidFill>
                <a:latin typeface="Calibri"/>
              </a:rPr>
              <a:t>in </a:t>
            </a:r>
            <a:r>
              <a:rPr lang="it-IT" sz="1600" i="1">
                <a:solidFill>
                  <a:srgbClr val="000000"/>
                </a:solidFill>
                <a:latin typeface="Calibri"/>
              </a:rPr>
              <a:t>La Missione digitale</a:t>
            </a:r>
            <a:r>
              <a:rPr lang="it-IT" sz="1600">
                <a:solidFill>
                  <a:srgbClr val="000000"/>
                </a:solidFill>
                <a:latin typeface="Calibri"/>
              </a:rPr>
              <a:t>, Edusc 2016, pp.69-74)</a:t>
            </a:r>
            <a:endParaRPr/>
          </a:p>
        </p:txBody>
      </p:sp>
      <p:pic>
        <p:nvPicPr>
          <p:cNvPr id="318" name="Picture 2"/>
          <p:cNvPicPr/>
          <p:nvPr/>
        </p:nvPicPr>
        <p:blipFill>
          <a:blip r:embed="rId2"/>
          <a:stretch>
            <a:fillRect/>
          </a:stretch>
        </p:blipFill>
        <p:spPr>
          <a:xfrm>
            <a:off x="1115640" y="1730160"/>
            <a:ext cx="6330960" cy="4024080"/>
          </a:xfrm>
          <a:prstGeom prst="rect">
            <a:avLst/>
          </a:prstGeom>
        </p:spPr>
      </p:pic>
      <p:sp>
        <p:nvSpPr>
          <p:cNvPr id="319" name="TextShape 2"/>
          <p:cNvSpPr txBox="1"/>
          <p:nvPr/>
        </p:nvSpPr>
        <p:spPr>
          <a:xfrm>
            <a:off x="457200" y="757440"/>
            <a:ext cx="8229240" cy="659880"/>
          </a:xfrm>
          <a:prstGeom prst="rect">
            <a:avLst/>
          </a:prstGeom>
        </p:spPr>
        <p:txBody>
          <a:bodyPr anchor="ctr"/>
          <a:lstStyle/>
          <a:p>
            <a:pPr algn="ctr"/>
            <a:r>
              <a:rPr lang="it-IT" sz="4400">
                <a:solidFill>
                  <a:srgbClr val="000000"/>
                </a:solidFill>
                <a:latin typeface="Calibri"/>
              </a:rPr>
              <a:t>Effetto triceratopo</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CustomShape 1"/>
          <p:cNvSpPr/>
          <p:nvPr/>
        </p:nvSpPr>
        <p:spPr>
          <a:xfrm>
            <a:off x="250920" y="1460520"/>
            <a:ext cx="5833800" cy="4992480"/>
          </a:xfrm>
          <a:prstGeom prst="rect">
            <a:avLst/>
          </a:prstGeom>
        </p:spPr>
        <p:txBody>
          <a:bodyPr/>
          <a:lstStyle/>
          <a:p>
            <a:r>
              <a:rPr lang="it-IT" sz="2000">
                <a:solidFill>
                  <a:srgbClr val="000000"/>
                </a:solidFill>
                <a:latin typeface="Cambria"/>
              </a:rPr>
              <a:t>Caratteristiche dell’ </a:t>
            </a:r>
            <a:r>
              <a:rPr lang="it-IT" sz="2000" b="1" i="1">
                <a:solidFill>
                  <a:srgbClr val="000000"/>
                </a:solidFill>
                <a:latin typeface="Cambria"/>
              </a:rPr>
              <a:t>odio online</a:t>
            </a:r>
            <a:r>
              <a:rPr lang="it-IT" sz="2000">
                <a:solidFill>
                  <a:srgbClr val="000000"/>
                </a:solidFill>
                <a:latin typeface="Cambria"/>
              </a:rPr>
              <a:t>:
</a:t>
            </a:r>
            <a:endParaRPr/>
          </a:p>
          <a:p>
            <a:pPr algn="just">
              <a:buFont typeface="Calibri"/>
              <a:buAutoNum type="arabicPeriod"/>
            </a:pPr>
            <a:r>
              <a:rPr lang="it-IT" sz="2000" b="1">
                <a:solidFill>
                  <a:srgbClr val="0070C0"/>
                </a:solidFill>
                <a:latin typeface="Cambria"/>
              </a:rPr>
              <a:t>Permanenza</a:t>
            </a:r>
            <a:r>
              <a:rPr lang="it-IT" sz="2000">
                <a:solidFill>
                  <a:srgbClr val="0070C0"/>
                </a:solidFill>
                <a:latin typeface="Cambria"/>
              </a:rPr>
              <a:t>: </a:t>
            </a:r>
            <a:r>
              <a:rPr lang="it-IT" sz="2000">
                <a:solidFill>
                  <a:srgbClr val="000000"/>
                </a:solidFill>
                <a:latin typeface="Cambria"/>
              </a:rPr>
              <a:t>l'odio online rimane attivo per lunghi periodi di tempo</a:t>
            </a:r>
            <a:endParaRPr/>
          </a:p>
          <a:p>
            <a:pPr algn="just">
              <a:buFont typeface="Calibri"/>
              <a:buAutoNum type="arabicPeriod"/>
            </a:pPr>
            <a:r>
              <a:rPr lang="it-IT" sz="2000" b="1">
                <a:solidFill>
                  <a:srgbClr val="0070C0"/>
                </a:solidFill>
                <a:latin typeface="Cambria"/>
              </a:rPr>
              <a:t>Possibile Ritorno</a:t>
            </a:r>
            <a:r>
              <a:rPr lang="it-IT" sz="2000">
                <a:solidFill>
                  <a:srgbClr val="0070C0"/>
                </a:solidFill>
                <a:latin typeface="Cambria"/>
              </a:rPr>
              <a:t>: </a:t>
            </a:r>
            <a:r>
              <a:rPr lang="it-IT" sz="2000">
                <a:solidFill>
                  <a:srgbClr val="000000"/>
                </a:solidFill>
                <a:latin typeface="Cambria"/>
              </a:rPr>
              <a:t>l'odio rimosso dal web può facilmente ritornare online sotto diversa forma o titolazione</a:t>
            </a:r>
            <a:endParaRPr/>
          </a:p>
          <a:p>
            <a:pPr algn="just">
              <a:buFont typeface="Calibri"/>
              <a:buAutoNum type="arabicPeriod"/>
            </a:pPr>
            <a:r>
              <a:rPr lang="it-IT" sz="2000" b="1">
                <a:solidFill>
                  <a:srgbClr val="0070C0"/>
                </a:solidFill>
                <a:latin typeface="Cambria"/>
              </a:rPr>
              <a:t>Anonimato</a:t>
            </a:r>
            <a:r>
              <a:rPr lang="it-IT" sz="2000">
                <a:solidFill>
                  <a:srgbClr val="0070C0"/>
                </a:solidFill>
                <a:latin typeface="Cambria"/>
              </a:rPr>
              <a:t>:</a:t>
            </a:r>
            <a:r>
              <a:rPr lang="it-IT" sz="2000">
                <a:solidFill>
                  <a:srgbClr val="000000"/>
                </a:solidFill>
                <a:latin typeface="Cambria"/>
              </a:rPr>
              <a:t> la possibilità di rimanere anonimi sulla rete dà alle persone la sensazione (errata) di poter evitare conseguenze</a:t>
            </a:r>
            <a:endParaRPr/>
          </a:p>
          <a:p>
            <a:pPr algn="just">
              <a:buFont typeface="Calibri"/>
              <a:buAutoNum type="arabicPeriod"/>
            </a:pPr>
            <a:r>
              <a:rPr lang="it-IT" sz="2000" b="1">
                <a:solidFill>
                  <a:srgbClr val="0070C0"/>
                </a:solidFill>
                <a:latin typeface="Cambria"/>
              </a:rPr>
              <a:t>Transnazionalità</a:t>
            </a:r>
            <a:r>
              <a:rPr lang="it-IT" sz="2000">
                <a:solidFill>
                  <a:srgbClr val="000000"/>
                </a:solidFill>
                <a:latin typeface="Cambria"/>
              </a:rPr>
              <a:t>: complica l'individuazione dei meccanismi legali</a:t>
            </a:r>
            <a:endParaRPr/>
          </a:p>
          <a:p>
            <a:pPr algn="just"/>
            <a:endParaRPr/>
          </a:p>
          <a:p>
            <a:pPr algn="just"/>
            <a:r>
              <a:rPr lang="it-IT" sz="1600" i="1">
                <a:solidFill>
                  <a:srgbClr val="000000"/>
                </a:solidFill>
                <a:latin typeface="Cambria"/>
              </a:rPr>
              <a:t>Giovanni Ziccardi “ </a:t>
            </a:r>
            <a:r>
              <a:rPr lang="it-IT" sz="1600" i="1">
                <a:solidFill>
                  <a:srgbClr val="000000"/>
                </a:solidFill>
                <a:latin typeface="Calibri"/>
              </a:rPr>
              <a:t>L' odio online. Violenza verbale e ossessioni in rete» 2016</a:t>
            </a:r>
            <a:endParaRPr/>
          </a:p>
          <a:p>
            <a:pPr algn="just"/>
            <a:endParaRPr/>
          </a:p>
          <a:p>
            <a:pPr algn="just"/>
            <a:endParaRPr/>
          </a:p>
          <a:p>
            <a:endParaRPr/>
          </a:p>
        </p:txBody>
      </p:sp>
      <p:pic>
        <p:nvPicPr>
          <p:cNvPr id="321" name="Picture 7"/>
          <p:cNvPicPr/>
          <p:nvPr/>
        </p:nvPicPr>
        <p:blipFill>
          <a:blip r:embed="rId2"/>
          <a:stretch>
            <a:fillRect/>
          </a:stretch>
        </p:blipFill>
        <p:spPr>
          <a:xfrm>
            <a:off x="6084720" y="1852560"/>
            <a:ext cx="2495160" cy="315252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0"/>
                                        </p:tgtEl>
                                        <p:attrNameLst>
                                          <p:attrName>style.visibility</p:attrName>
                                        </p:attrNameLst>
                                      </p:cBhvr>
                                      <p:to>
                                        <p:strVal val="visible"/>
                                      </p:to>
                                    </p:set>
                                    <p:animEffect transition="out" filter="wipe(down)">
                                      <p:cBhvr additive="repl">
                                        <p:cTn id="7" dur="500" fill="freeze"/>
                                        <p:tgtEl>
                                          <p:spTgt spid="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2" name="CustomShape 1"/>
          <p:cNvSpPr/>
          <p:nvPr/>
        </p:nvSpPr>
        <p:spPr>
          <a:xfrm>
            <a:off x="0" y="0"/>
            <a:ext cx="9143640" cy="6857640"/>
          </a:xfrm>
          <a:prstGeom prst="rect">
            <a:avLst/>
          </a:prstGeom>
          <a:solidFill>
            <a:srgbClr val="4F81BD"/>
          </a:solidFill>
        </p:spPr>
      </p:sp>
      <p:sp>
        <p:nvSpPr>
          <p:cNvPr id="323" name="CustomShape 2"/>
          <p:cNvSpPr/>
          <p:nvPr/>
        </p:nvSpPr>
        <p:spPr>
          <a:xfrm>
            <a:off x="401040" y="590400"/>
            <a:ext cx="4110120" cy="2738880"/>
          </a:xfrm>
          <a:prstGeom prst="rect">
            <a:avLst/>
          </a:prstGeom>
          <a:gradFill>
            <a:gsLst>
              <a:gs pos="0">
                <a:srgbClr val="000001"/>
              </a:gs>
              <a:gs pos="100000">
                <a:srgbClr val="191919"/>
              </a:gs>
            </a:gsLst>
            <a:lin ang="16200000"/>
          </a:gradFill>
        </p:spPr>
      </p:sp>
      <p:sp>
        <p:nvSpPr>
          <p:cNvPr id="324" name="CustomShape 3"/>
          <p:cNvSpPr/>
          <p:nvPr/>
        </p:nvSpPr>
        <p:spPr>
          <a:xfrm>
            <a:off x="401040" y="601200"/>
            <a:ext cx="4110120" cy="2723400"/>
          </a:xfrm>
          <a:prstGeom prst="rect">
            <a:avLst/>
          </a:prstGeom>
          <a:gradFill>
            <a:gsLst>
              <a:gs pos="0">
                <a:srgbClr val="DADADA"/>
              </a:gs>
              <a:gs pos="100000">
                <a:srgbClr val="FFFFFE"/>
              </a:gs>
            </a:gsLst>
            <a:lin ang="16200000"/>
          </a:gradFill>
          <a:ln w="76320">
            <a:solidFill>
              <a:srgbClr val="191919"/>
            </a:solidFill>
            <a:miter/>
          </a:ln>
        </p:spPr>
      </p:sp>
      <p:pic>
        <p:nvPicPr>
          <p:cNvPr id="325" name="Immagine 4"/>
          <p:cNvPicPr/>
          <p:nvPr/>
        </p:nvPicPr>
        <p:blipFill>
          <a:blip r:embed="rId2"/>
          <a:stretch>
            <a:fillRect/>
          </a:stretch>
        </p:blipFill>
        <p:spPr>
          <a:xfrm>
            <a:off x="914040" y="753120"/>
            <a:ext cx="3084480" cy="2413800"/>
          </a:xfrm>
          <a:prstGeom prst="rect">
            <a:avLst/>
          </a:prstGeom>
        </p:spPr>
      </p:pic>
      <p:sp>
        <p:nvSpPr>
          <p:cNvPr id="326" name="CustomShape 4"/>
          <p:cNvSpPr/>
          <p:nvPr/>
        </p:nvSpPr>
        <p:spPr>
          <a:xfrm>
            <a:off x="401040" y="3544560"/>
            <a:ext cx="1988280" cy="2738880"/>
          </a:xfrm>
          <a:prstGeom prst="rect">
            <a:avLst/>
          </a:prstGeom>
          <a:gradFill>
            <a:gsLst>
              <a:gs pos="0">
                <a:srgbClr val="000001"/>
              </a:gs>
              <a:gs pos="100000">
                <a:srgbClr val="191919"/>
              </a:gs>
            </a:gsLst>
            <a:lin ang="16200000"/>
          </a:gradFill>
        </p:spPr>
      </p:sp>
      <p:sp>
        <p:nvSpPr>
          <p:cNvPr id="327" name="CustomShape 5"/>
          <p:cNvSpPr/>
          <p:nvPr/>
        </p:nvSpPr>
        <p:spPr>
          <a:xfrm>
            <a:off x="401040" y="3555360"/>
            <a:ext cx="1988280" cy="2723400"/>
          </a:xfrm>
          <a:prstGeom prst="rect">
            <a:avLst/>
          </a:prstGeom>
          <a:gradFill>
            <a:gsLst>
              <a:gs pos="0">
                <a:srgbClr val="DADADA"/>
              </a:gs>
              <a:gs pos="100000">
                <a:srgbClr val="FFFFFE"/>
              </a:gs>
            </a:gsLst>
            <a:lin ang="16200000"/>
          </a:gradFill>
          <a:ln w="76320">
            <a:solidFill>
              <a:srgbClr val="191919"/>
            </a:solidFill>
            <a:miter/>
          </a:ln>
        </p:spPr>
      </p:sp>
      <p:pic>
        <p:nvPicPr>
          <p:cNvPr id="328" name="Immagine 9"/>
          <p:cNvPicPr/>
          <p:nvPr/>
        </p:nvPicPr>
        <p:blipFill>
          <a:blip r:embed="rId3"/>
          <a:stretch>
            <a:fillRect/>
          </a:stretch>
        </p:blipFill>
        <p:spPr>
          <a:xfrm>
            <a:off x="524520" y="4036680"/>
            <a:ext cx="1741680" cy="1755000"/>
          </a:xfrm>
          <a:prstGeom prst="rect">
            <a:avLst/>
          </a:prstGeom>
        </p:spPr>
      </p:pic>
      <p:sp>
        <p:nvSpPr>
          <p:cNvPr id="329" name="CustomShape 6"/>
          <p:cNvSpPr/>
          <p:nvPr/>
        </p:nvSpPr>
        <p:spPr>
          <a:xfrm>
            <a:off x="2539080" y="3544560"/>
            <a:ext cx="1988280" cy="2738880"/>
          </a:xfrm>
          <a:prstGeom prst="rect">
            <a:avLst/>
          </a:prstGeom>
          <a:gradFill>
            <a:gsLst>
              <a:gs pos="0">
                <a:srgbClr val="000001"/>
              </a:gs>
              <a:gs pos="100000">
                <a:srgbClr val="191919"/>
              </a:gs>
            </a:gsLst>
            <a:lin ang="16200000"/>
          </a:gradFill>
        </p:spPr>
      </p:sp>
      <p:sp>
        <p:nvSpPr>
          <p:cNvPr id="330" name="CustomShape 7"/>
          <p:cNvSpPr/>
          <p:nvPr/>
        </p:nvSpPr>
        <p:spPr>
          <a:xfrm>
            <a:off x="2539080" y="3555360"/>
            <a:ext cx="1988280" cy="2723400"/>
          </a:xfrm>
          <a:prstGeom prst="rect">
            <a:avLst/>
          </a:prstGeom>
          <a:gradFill>
            <a:gsLst>
              <a:gs pos="0">
                <a:srgbClr val="DADADA"/>
              </a:gs>
              <a:gs pos="100000">
                <a:srgbClr val="FFFFFE"/>
              </a:gs>
            </a:gsLst>
            <a:lin ang="16200000"/>
          </a:gradFill>
          <a:ln w="76320">
            <a:solidFill>
              <a:srgbClr val="191919"/>
            </a:solidFill>
            <a:miter/>
          </a:ln>
        </p:spPr>
      </p:sp>
      <p:pic>
        <p:nvPicPr>
          <p:cNvPr id="331" name="Immagine 12"/>
          <p:cNvPicPr/>
          <p:nvPr/>
        </p:nvPicPr>
        <p:blipFill>
          <a:blip r:embed="rId4"/>
          <a:stretch>
            <a:fillRect/>
          </a:stretch>
        </p:blipFill>
        <p:spPr>
          <a:xfrm>
            <a:off x="2662560" y="4041360"/>
            <a:ext cx="1741680" cy="1746000"/>
          </a:xfrm>
          <a:prstGeom prst="rect">
            <a:avLst/>
          </a:prstGeom>
        </p:spPr>
      </p:pic>
      <p:sp>
        <p:nvSpPr>
          <p:cNvPr id="332" name="CustomShape 8"/>
          <p:cNvSpPr/>
          <p:nvPr/>
        </p:nvSpPr>
        <p:spPr>
          <a:xfrm>
            <a:off x="4654440" y="583560"/>
            <a:ext cx="4088160" cy="5700240"/>
          </a:xfrm>
          <a:prstGeom prst="rect">
            <a:avLst/>
          </a:prstGeom>
          <a:gradFill>
            <a:gsLst>
              <a:gs pos="0">
                <a:srgbClr val="000001"/>
              </a:gs>
              <a:gs pos="100000">
                <a:srgbClr val="191919"/>
              </a:gs>
            </a:gsLst>
            <a:lin ang="16200000"/>
          </a:gradFill>
        </p:spPr>
      </p:sp>
      <p:sp>
        <p:nvSpPr>
          <p:cNvPr id="333" name="CustomShape 9"/>
          <p:cNvSpPr/>
          <p:nvPr/>
        </p:nvSpPr>
        <p:spPr>
          <a:xfrm>
            <a:off x="4654440" y="605520"/>
            <a:ext cx="4088160" cy="5667840"/>
          </a:xfrm>
          <a:prstGeom prst="rect">
            <a:avLst/>
          </a:prstGeom>
          <a:gradFill>
            <a:gsLst>
              <a:gs pos="0">
                <a:srgbClr val="DADADA"/>
              </a:gs>
              <a:gs pos="100000">
                <a:srgbClr val="FFFFFE"/>
              </a:gs>
            </a:gsLst>
            <a:lin ang="16200000"/>
          </a:gradFill>
          <a:ln w="76320">
            <a:solidFill>
              <a:srgbClr val="191919"/>
            </a:solidFill>
            <a:miter/>
          </a:ln>
        </p:spPr>
      </p:sp>
      <p:pic>
        <p:nvPicPr>
          <p:cNvPr id="334" name="Immagine 6"/>
          <p:cNvPicPr/>
          <p:nvPr/>
        </p:nvPicPr>
        <p:blipFill>
          <a:blip r:embed="rId5"/>
          <a:stretch>
            <a:fillRect/>
          </a:stretch>
        </p:blipFill>
        <p:spPr>
          <a:xfrm>
            <a:off x="4778640" y="1239120"/>
            <a:ext cx="3840120" cy="4388760"/>
          </a:xfrm>
          <a:prstGeom prst="rect">
            <a:avLst/>
          </a:prstGeom>
        </p:spPr>
      </p:pic>
      <p:sp>
        <p:nvSpPr>
          <p:cNvPr id="335" name="CustomShape 10"/>
          <p:cNvSpPr/>
          <p:nvPr/>
        </p:nvSpPr>
        <p:spPr>
          <a:xfrm>
            <a:off x="2627640" y="-27360"/>
            <a:ext cx="4684320" cy="760680"/>
          </a:xfrm>
          <a:prstGeom prst="rect">
            <a:avLst/>
          </a:prstGeom>
        </p:spPr>
        <p:txBody>
          <a:bodyPr lIns="90000" tIns="45000" rIns="90000" bIns="45000"/>
          <a:lstStyle/>
          <a:p>
            <a:r>
              <a:rPr lang="it-IT" sz="4400" b="1">
                <a:solidFill>
                  <a:srgbClr val="000000"/>
                </a:solidFill>
                <a:latin typeface="Calibri"/>
              </a:rPr>
              <a:t>COMMENTATORI</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5"/>
                                        </p:tgtEl>
                                        <p:attrNameLst>
                                          <p:attrName>style.visibility</p:attrName>
                                        </p:attrNameLst>
                                      </p:cBhvr>
                                      <p:to>
                                        <p:strVal val="visible"/>
                                      </p:to>
                                    </p:set>
                                    <p:animEffect transition="out" filter="barn(inVertical)">
                                      <p:cBhvr additive="repl">
                                        <p:cTn id="7" dur="500" fill="freeze"/>
                                        <p:tgtEl>
                                          <p:spTgt spid="3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8"/>
                                        </p:tgtEl>
                                        <p:attrNameLst>
                                          <p:attrName>style.visibility</p:attrName>
                                        </p:attrNameLst>
                                      </p:cBhvr>
                                      <p:to>
                                        <p:strVal val="visible"/>
                                      </p:to>
                                    </p:set>
                                    <p:animEffect transition="out" filter="wipe(down)">
                                      <p:cBhvr additive="repl">
                                        <p:cTn id="12" dur="500" fill="freeze"/>
                                        <p:tgtEl>
                                          <p:spTgt spid="3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34"/>
                                        </p:tgtEl>
                                        <p:attrNameLst>
                                          <p:attrName>style.visibility</p:attrName>
                                        </p:attrNameLst>
                                      </p:cBhvr>
                                      <p:to>
                                        <p:strVal val="visible"/>
                                      </p:to>
                                    </p:set>
                                    <p:animEffect transition="out" filter="wipe(down)">
                                      <p:cBhvr additive="repl">
                                        <p:cTn id="17" dur="500" fill="freeze"/>
                                        <p:tgtEl>
                                          <p:spTgt spid="3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31"/>
                                        </p:tgtEl>
                                        <p:attrNameLst>
                                          <p:attrName>style.visibility</p:attrName>
                                        </p:attrNameLst>
                                      </p:cBhvr>
                                      <p:to>
                                        <p:strVal val="visible"/>
                                      </p:to>
                                    </p:set>
                                    <p:animEffect transition="out" filter="wipe(down)">
                                      <p:cBhvr additive="repl">
                                        <p:cTn id="22" dur="500" fill="freeze"/>
                                        <p:tgtEl>
                                          <p:spTgt spid="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extShape 1"/>
          <p:cNvSpPr txBox="1"/>
          <p:nvPr/>
        </p:nvSpPr>
        <p:spPr>
          <a:xfrm>
            <a:off x="457200" y="692640"/>
            <a:ext cx="8229240" cy="724680"/>
          </a:xfrm>
          <a:prstGeom prst="rect">
            <a:avLst/>
          </a:prstGeom>
        </p:spPr>
        <p:txBody>
          <a:bodyPr anchor="ctr"/>
          <a:lstStyle/>
          <a:p>
            <a:pPr algn="ctr"/>
            <a:r>
              <a:rPr lang="it-IT" sz="4400">
                <a:solidFill>
                  <a:srgbClr val="000000"/>
                </a:solidFill>
                <a:latin typeface="Calibri"/>
              </a:rPr>
              <a:t>Se parlo è perché…</a:t>
            </a:r>
            <a:endParaRPr/>
          </a:p>
        </p:txBody>
      </p:sp>
      <p:sp>
        <p:nvSpPr>
          <p:cNvPr id="337" name="CustomShape 2"/>
          <p:cNvSpPr/>
          <p:nvPr/>
        </p:nvSpPr>
        <p:spPr>
          <a:xfrm>
            <a:off x="1123920" y="3059640"/>
            <a:ext cx="2367360" cy="364680"/>
          </a:xfrm>
          <a:prstGeom prst="rect">
            <a:avLst/>
          </a:prstGeom>
        </p:spPr>
        <p:txBody>
          <a:bodyPr lIns="90000" tIns="45000" rIns="90000" bIns="45000"/>
          <a:lstStyle/>
          <a:p>
            <a:r>
              <a:rPr lang="it-IT">
                <a:solidFill>
                  <a:srgbClr val="000000"/>
                </a:solidFill>
                <a:latin typeface="Calibri"/>
              </a:rPr>
              <a:t>NON SONO IPOCRITA</a:t>
            </a:r>
            <a:endParaRPr/>
          </a:p>
        </p:txBody>
      </p:sp>
      <p:sp>
        <p:nvSpPr>
          <p:cNvPr id="338" name="CustomShape 3"/>
          <p:cNvSpPr/>
          <p:nvPr/>
        </p:nvSpPr>
        <p:spPr>
          <a:xfrm>
            <a:off x="3708000" y="1740600"/>
            <a:ext cx="2016000" cy="364680"/>
          </a:xfrm>
          <a:prstGeom prst="rect">
            <a:avLst/>
          </a:prstGeom>
        </p:spPr>
        <p:txBody>
          <a:bodyPr lIns="90000" tIns="45000" rIns="90000" bIns="45000"/>
          <a:lstStyle/>
          <a:p>
            <a:r>
              <a:rPr lang="it-IT">
                <a:solidFill>
                  <a:srgbClr val="000000"/>
                </a:solidFill>
                <a:latin typeface="Calibri"/>
              </a:rPr>
              <a:t>HO LA SOLUZIONE</a:t>
            </a:r>
            <a:endParaRPr/>
          </a:p>
        </p:txBody>
      </p:sp>
      <p:sp>
        <p:nvSpPr>
          <p:cNvPr id="339" name="CustomShape 4"/>
          <p:cNvSpPr/>
          <p:nvPr/>
        </p:nvSpPr>
        <p:spPr>
          <a:xfrm>
            <a:off x="6588360" y="1739160"/>
            <a:ext cx="2016000" cy="639000"/>
          </a:xfrm>
          <a:prstGeom prst="rect">
            <a:avLst/>
          </a:prstGeom>
        </p:spPr>
        <p:txBody>
          <a:bodyPr lIns="90000" tIns="45000" rIns="90000" bIns="45000"/>
          <a:lstStyle/>
          <a:p>
            <a:r>
              <a:rPr lang="it-IT">
                <a:solidFill>
                  <a:srgbClr val="000000"/>
                </a:solidFill>
                <a:latin typeface="Calibri"/>
              </a:rPr>
              <a:t>NON SONO RAZZISTA, MA…</a:t>
            </a:r>
            <a:endParaRPr/>
          </a:p>
        </p:txBody>
      </p:sp>
      <p:sp>
        <p:nvSpPr>
          <p:cNvPr id="340" name="CustomShape 5"/>
          <p:cNvSpPr/>
          <p:nvPr/>
        </p:nvSpPr>
        <p:spPr>
          <a:xfrm>
            <a:off x="1123920" y="1925280"/>
            <a:ext cx="2016000" cy="364680"/>
          </a:xfrm>
          <a:prstGeom prst="rect">
            <a:avLst/>
          </a:prstGeom>
        </p:spPr>
        <p:txBody>
          <a:bodyPr lIns="90000" tIns="45000" rIns="90000" bIns="45000"/>
          <a:lstStyle/>
          <a:p>
            <a:r>
              <a:rPr lang="it-IT">
                <a:solidFill>
                  <a:srgbClr val="000000"/>
                </a:solidFill>
                <a:latin typeface="Calibri"/>
              </a:rPr>
              <a:t>IO LI CONOSCO</a:t>
            </a:r>
            <a:endParaRPr/>
          </a:p>
        </p:txBody>
      </p:sp>
      <p:sp>
        <p:nvSpPr>
          <p:cNvPr id="341" name="CustomShape 6"/>
          <p:cNvSpPr/>
          <p:nvPr/>
        </p:nvSpPr>
        <p:spPr>
          <a:xfrm>
            <a:off x="3996000" y="3059640"/>
            <a:ext cx="2016000" cy="913320"/>
          </a:xfrm>
          <a:prstGeom prst="rect">
            <a:avLst/>
          </a:prstGeom>
        </p:spPr>
        <p:txBody>
          <a:bodyPr lIns="90000" tIns="45000" rIns="90000" bIns="45000"/>
          <a:lstStyle/>
          <a:p>
            <a:r>
              <a:rPr lang="it-IT">
                <a:solidFill>
                  <a:srgbClr val="000000"/>
                </a:solidFill>
                <a:latin typeface="Calibri"/>
              </a:rPr>
              <a:t>SONO UNA PUNIZIONE CHE CI MERITIAMO</a:t>
            </a:r>
            <a:endParaRPr/>
          </a:p>
        </p:txBody>
      </p:sp>
      <p:sp>
        <p:nvSpPr>
          <p:cNvPr id="342" name="CustomShape 7"/>
          <p:cNvSpPr/>
          <p:nvPr/>
        </p:nvSpPr>
        <p:spPr>
          <a:xfrm>
            <a:off x="457200" y="4221000"/>
            <a:ext cx="802080" cy="791640"/>
          </a:xfrm>
          <a:prstGeom prst="rightArrow">
            <a:avLst>
              <a:gd name="adj1" fmla="val 16200"/>
              <a:gd name="adj2" fmla="val 5400"/>
            </a:avLst>
          </a:prstGeom>
          <a:gradFill>
            <a:gsLst>
              <a:gs pos="0">
                <a:srgbClr val="3E7FCC"/>
              </a:gs>
              <a:gs pos="100000">
                <a:srgbClr val="A4C1FF"/>
              </a:gs>
            </a:gsLst>
            <a:lin ang="16200000"/>
          </a:gradFill>
          <a:ln w="9360">
            <a:solidFill>
              <a:srgbClr val="4A7EBB"/>
            </a:solidFill>
            <a:round/>
          </a:ln>
        </p:spPr>
      </p:sp>
      <p:sp>
        <p:nvSpPr>
          <p:cNvPr id="343" name="CustomShape 8"/>
          <p:cNvSpPr/>
          <p:nvPr/>
        </p:nvSpPr>
        <p:spPr>
          <a:xfrm>
            <a:off x="1691640" y="4288320"/>
            <a:ext cx="6552360" cy="92304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buFont typeface="StarSymbol"/>
              <a:buChar char="-"/>
            </a:pPr>
            <a:r>
              <a:rPr lang="it-IT">
                <a:solidFill>
                  <a:srgbClr val="000000"/>
                </a:solidFill>
                <a:latin typeface="Calibri"/>
              </a:rPr>
              <a:t>LEGITTIMAZIONE IMPLICITA (CLIMA D’OPINIONE)</a:t>
            </a:r>
            <a:endParaRPr/>
          </a:p>
          <a:p>
            <a:pPr algn="ctr">
              <a:buFont typeface="StarSymbol"/>
              <a:buChar char="-"/>
            </a:pPr>
            <a:r>
              <a:rPr lang="it-IT">
                <a:solidFill>
                  <a:srgbClr val="000000"/>
                </a:solidFill>
                <a:latin typeface="Calibri"/>
              </a:rPr>
              <a:t>«SPIRALE DEL SILENZIO»</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animEffect transition="out" filter="wipe(down)">
                                      <p:cBhvr additive="repl">
                                        <p:cTn id="7" dur="500" fill="freeze"/>
                                        <p:tgtEl>
                                          <p:spTgt spid="3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8"/>
                                        </p:tgtEl>
                                        <p:attrNameLst>
                                          <p:attrName>style.visibility</p:attrName>
                                        </p:attrNameLst>
                                      </p:cBhvr>
                                      <p:to>
                                        <p:strVal val="visible"/>
                                      </p:to>
                                    </p:set>
                                    <p:animEffect transition="out" filter="wipe(down)">
                                      <p:cBhvr additive="repl">
                                        <p:cTn id="12" dur="500" fill="freeze"/>
                                        <p:tgtEl>
                                          <p:spTgt spid="3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39"/>
                                        </p:tgtEl>
                                        <p:attrNameLst>
                                          <p:attrName>style.visibility</p:attrName>
                                        </p:attrNameLst>
                                      </p:cBhvr>
                                      <p:to>
                                        <p:strVal val="visible"/>
                                      </p:to>
                                    </p:set>
                                    <p:animEffect transition="out" filter="wipe(down)">
                                      <p:cBhvr additive="repl">
                                        <p:cTn id="17" dur="500" fill="freeze"/>
                                        <p:tgtEl>
                                          <p:spTgt spid="3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37"/>
                                        </p:tgtEl>
                                        <p:attrNameLst>
                                          <p:attrName>style.visibility</p:attrName>
                                        </p:attrNameLst>
                                      </p:cBhvr>
                                      <p:to>
                                        <p:strVal val="visible"/>
                                      </p:to>
                                    </p:set>
                                    <p:animEffect transition="out" filter="wipe(down)">
                                      <p:cBhvr additive="repl">
                                        <p:cTn id="22" dur="500" fill="freeze"/>
                                        <p:tgtEl>
                                          <p:spTgt spid="3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1"/>
                                        </p:tgtEl>
                                        <p:attrNameLst>
                                          <p:attrName>style.visibility</p:attrName>
                                        </p:attrNameLst>
                                      </p:cBhvr>
                                      <p:to>
                                        <p:strVal val="visible"/>
                                      </p:to>
                                    </p:set>
                                    <p:animEffect transition="out" filter="wipe(down)">
                                      <p:cBhvr additive="repl">
                                        <p:cTn id="27" dur="500" fill="freeze"/>
                                        <p:tgtEl>
                                          <p:spTgt spid="341"/>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fill="hold" nodeType="clickEffect">
                                  <p:stCondLst>
                                    <p:cond delay="0"/>
                                  </p:stCondLst>
                                  <p:childTnLst>
                                    <p:set>
                                      <p:cBhvr>
                                        <p:cTn id="31" dur="1" fill="hold">
                                          <p:stCondLst>
                                            <p:cond delay="0"/>
                                          </p:stCondLst>
                                        </p:cTn>
                                        <p:tgtEl>
                                          <p:spTgt spid="342"/>
                                        </p:tgtEl>
                                        <p:attrNameLst>
                                          <p:attrName>style.visibility</p:attrName>
                                        </p:attrNameLst>
                                      </p:cBhvr>
                                      <p:to>
                                        <p:strVal val="visible"/>
                                      </p:to>
                                    </p:set>
                                    <p:animEffect transition="in" filter="fade">
                                      <p:cBhvr additive="repl">
                                        <p:cTn id="32" dur="1000" fill="freeze"/>
                                        <p:tgtEl>
                                          <p:spTgt spid="342"/>
                                        </p:tgtEl>
                                      </p:cBhvr>
                                    </p:animEffect>
                                    <p:anim calcmode="lin" valueType="num">
                                      <p:cBhvr additive="repl">
                                        <p:cTn id="33" dur="1000" fill="hold"/>
                                        <p:tgtEl>
                                          <p:spTgt spid="342"/>
                                        </p:tgtEl>
                                        <p:attrNameLst>
                                          <p:attrName>ppt_x</p:attrName>
                                        </p:attrNameLst>
                                      </p:cBhvr>
                                      <p:tavLst>
                                        <p:tav tm="0">
                                          <p:val>
                                            <p:strVal val="#ppt_x"/>
                                          </p:val>
                                        </p:tav>
                                        <p:tav tm="100000">
                                          <p:val>
                                            <p:strVal val="#ppt_x"/>
                                          </p:val>
                                        </p:tav>
                                      </p:tavLst>
                                    </p:anim>
                                    <p:anim calcmode="lin" valueType="num">
                                      <p:cBhvr additive="repl">
                                        <p:cTn id="34" dur="1000" fill="hold"/>
                                        <p:tgtEl>
                                          <p:spTgt spid="342"/>
                                        </p:tgtEl>
                                        <p:attrNameLst>
                                          <p:attrName>ppt_y</p:attrName>
                                        </p:attrNameLst>
                                      </p:cBhvr>
                                      <p:tavLst>
                                        <p:tav tm="0">
                                          <p:val>
                                            <p:strVal val="#ppt_y+.1"/>
                                          </p:val>
                                        </p:tav>
                                        <p:tav tm="100000">
                                          <p:val>
                                            <p:strVal val="#ppt_y"/>
                                          </p:val>
                                        </p:tav>
                                      </p:tavLst>
                                    </p:anim>
                                  </p:childTnLst>
                                </p:cTn>
                              </p:par>
                              <p:par>
                                <p:cTn id="35" presetID="42" presetClass="entr" fill="hold" nodeType="withEffect">
                                  <p:stCondLst>
                                    <p:cond delay="0"/>
                                  </p:stCondLst>
                                  <p:childTnLst>
                                    <p:set>
                                      <p:cBhvr>
                                        <p:cTn id="36" dur="1" fill="hold">
                                          <p:stCondLst>
                                            <p:cond delay="0"/>
                                          </p:stCondLst>
                                        </p:cTn>
                                        <p:tgtEl>
                                          <p:spTgt spid="343"/>
                                        </p:tgtEl>
                                        <p:attrNameLst>
                                          <p:attrName>style.visibility</p:attrName>
                                        </p:attrNameLst>
                                      </p:cBhvr>
                                      <p:to>
                                        <p:strVal val="visible"/>
                                      </p:to>
                                    </p:set>
                                    <p:animEffect transition="in" filter="fade">
                                      <p:cBhvr additive="repl">
                                        <p:cTn id="37" dur="1000" fill="freeze"/>
                                        <p:tgtEl>
                                          <p:spTgt spid="343"/>
                                        </p:tgtEl>
                                      </p:cBhvr>
                                    </p:animEffect>
                                    <p:anim calcmode="lin" valueType="num">
                                      <p:cBhvr additive="repl">
                                        <p:cTn id="38" dur="1000" fill="hold"/>
                                        <p:tgtEl>
                                          <p:spTgt spid="343"/>
                                        </p:tgtEl>
                                        <p:attrNameLst>
                                          <p:attrName>ppt_x</p:attrName>
                                        </p:attrNameLst>
                                      </p:cBhvr>
                                      <p:tavLst>
                                        <p:tav tm="0">
                                          <p:val>
                                            <p:strVal val="#ppt_x"/>
                                          </p:val>
                                        </p:tav>
                                        <p:tav tm="100000">
                                          <p:val>
                                            <p:strVal val="#ppt_x"/>
                                          </p:val>
                                        </p:tav>
                                      </p:tavLst>
                                    </p:anim>
                                    <p:anim calcmode="lin" valueType="num">
                                      <p:cBhvr additive="repl">
                                        <p:cTn id="39" dur="1000" fill="hold"/>
                                        <p:tgtEl>
                                          <p:spTgt spid="3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CustomShape 1"/>
          <p:cNvSpPr/>
          <p:nvPr/>
        </p:nvSpPr>
        <p:spPr>
          <a:xfrm>
            <a:off x="3420000" y="1557360"/>
            <a:ext cx="5760360" cy="4823640"/>
          </a:xfrm>
          <a:prstGeom prst="rect">
            <a:avLst/>
          </a:prstGeom>
        </p:spPr>
        <p:txBody>
          <a:bodyPr lIns="90000" tIns="45000" rIns="90000" bIns="45000"/>
          <a:lstStyle/>
          <a:p>
            <a:pPr algn="just"/>
            <a:endParaRPr/>
          </a:p>
          <a:p>
            <a:pPr algn="just">
              <a:buFont typeface="Wingdings" charset="2"/>
              <a:buChar char=""/>
            </a:pPr>
            <a:r>
              <a:rPr lang="it-IT" sz="2000">
                <a:solidFill>
                  <a:srgbClr val="000000"/>
                </a:solidFill>
                <a:latin typeface="Cambria"/>
              </a:rPr>
              <a:t>Regolamentazione e giurisprudenza </a:t>
            </a:r>
            <a:endParaRPr/>
          </a:p>
          <a:p>
            <a:pPr algn="just"/>
            <a:endParaRPr/>
          </a:p>
          <a:p>
            <a:pPr algn="just">
              <a:buFont typeface="Wingdings" charset="2"/>
              <a:buChar char=""/>
            </a:pPr>
            <a:r>
              <a:rPr lang="it-IT" sz="2000">
                <a:solidFill>
                  <a:srgbClr val="000000"/>
                </a:solidFill>
                <a:latin typeface="Cambria"/>
              </a:rPr>
              <a:t>Bufale costruite ad hoc</a:t>
            </a:r>
            <a:endParaRPr/>
          </a:p>
          <a:p>
            <a:pPr algn="just"/>
            <a:endParaRPr/>
          </a:p>
          <a:p>
            <a:pPr algn="just">
              <a:buFont typeface="Wingdings" charset="2"/>
              <a:buChar char=""/>
            </a:pPr>
            <a:r>
              <a:rPr lang="it-IT" sz="2000">
                <a:solidFill>
                  <a:srgbClr val="000000"/>
                </a:solidFill>
                <a:latin typeface="Cambria"/>
              </a:rPr>
              <a:t>Il ruolo dei social network</a:t>
            </a:r>
            <a:endParaRPr/>
          </a:p>
          <a:p>
            <a:pPr algn="just"/>
            <a:endParaRPr/>
          </a:p>
          <a:p>
            <a:pPr algn="just">
              <a:buFont typeface="Wingdings" charset="2"/>
              <a:buChar char=""/>
            </a:pPr>
            <a:r>
              <a:rPr lang="it-IT" sz="2000">
                <a:solidFill>
                  <a:srgbClr val="000000"/>
                </a:solidFill>
                <a:latin typeface="Cambria"/>
              </a:rPr>
              <a:t>Ragione VS Sentimento</a:t>
            </a:r>
            <a:endParaRPr/>
          </a:p>
          <a:p>
            <a:pPr algn="just"/>
            <a:endParaRPr/>
          </a:p>
          <a:p>
            <a:pPr algn="just">
              <a:buFont typeface="Wingdings" charset="2"/>
              <a:buChar char=""/>
            </a:pPr>
            <a:r>
              <a:rPr lang="it-IT" sz="2000">
                <a:solidFill>
                  <a:srgbClr val="000000"/>
                </a:solidFill>
                <a:latin typeface="Cambria"/>
              </a:rPr>
              <a:t>Caratteristiche dell’odio odierno </a:t>
            </a:r>
            <a:endParaRPr/>
          </a:p>
          <a:p>
            <a:pPr algn="just"/>
            <a:endParaRPr/>
          </a:p>
          <a:p>
            <a:pPr algn="just">
              <a:buFont typeface="Wingdings" charset="2"/>
              <a:buChar char=""/>
            </a:pPr>
            <a:r>
              <a:rPr lang="it-IT" sz="2000">
                <a:solidFill>
                  <a:srgbClr val="000000"/>
                </a:solidFill>
                <a:latin typeface="Cambria"/>
              </a:rPr>
              <a:t>La famosa “contro-narrazione” e spunti di azione</a:t>
            </a:r>
            <a:endParaRPr/>
          </a:p>
          <a:p>
            <a:pPr algn="just"/>
            <a:endParaRPr/>
          </a:p>
          <a:p>
            <a:pPr algn="just"/>
            <a:endParaRPr/>
          </a:p>
        </p:txBody>
      </p:sp>
      <p:pic>
        <p:nvPicPr>
          <p:cNvPr id="345" name="Picture 7"/>
          <p:cNvPicPr/>
          <p:nvPr/>
        </p:nvPicPr>
        <p:blipFill>
          <a:blip r:embed="rId2"/>
          <a:stretch>
            <a:fillRect/>
          </a:stretch>
        </p:blipFill>
        <p:spPr>
          <a:xfrm>
            <a:off x="-57240" y="3774240"/>
            <a:ext cx="3460320" cy="1941120"/>
          </a:xfrm>
          <a:prstGeom prst="rect">
            <a:avLst/>
          </a:prstGeom>
        </p:spPr>
      </p:pic>
      <p:sp>
        <p:nvSpPr>
          <p:cNvPr id="346" name="CustomShape 2"/>
          <p:cNvSpPr/>
          <p:nvPr/>
        </p:nvSpPr>
        <p:spPr>
          <a:xfrm>
            <a:off x="1691640" y="980640"/>
            <a:ext cx="5760360" cy="71964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4000">
                <a:solidFill>
                  <a:srgbClr val="000000"/>
                </a:solidFill>
                <a:latin typeface="Calibri"/>
              </a:rPr>
              <a:t>I temi del dibattito</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7" name="CustomShape 1"/>
          <p:cNvSpPr/>
          <p:nvPr/>
        </p:nvSpPr>
        <p:spPr>
          <a:xfrm>
            <a:off x="323640" y="1124640"/>
            <a:ext cx="8518320" cy="4248000"/>
          </a:xfrm>
          <a:prstGeom prst="rect">
            <a:avLst/>
          </a:prstGeom>
        </p:spPr>
        <p:txBody>
          <a:bodyPr lIns="90000" tIns="45000" rIns="90000" bIns="45000"/>
          <a:lstStyle/>
          <a:p>
            <a:pPr algn="just"/>
            <a:r>
              <a:rPr lang="it-IT" sz="2000" b="1">
                <a:solidFill>
                  <a:srgbClr val="000000"/>
                </a:solidFill>
                <a:latin typeface="Cambria"/>
              </a:rPr>
              <a:t>Codice di condotta dell’Unione Europea - maggio 2016: </a:t>
            </a:r>
            <a:endParaRPr/>
          </a:p>
          <a:p>
            <a:pPr algn="just"/>
            <a:r>
              <a:rPr lang="it-IT" sz="2000">
                <a:solidFill>
                  <a:srgbClr val="000000"/>
                </a:solidFill>
                <a:latin typeface="Cambria"/>
                <a:ea typeface="Cambria"/>
              </a:rPr>
              <a:t>Codice di autoregolamentazione col quale si impegnavano a mettere in atto procedure di segnalazione efficaci, a rendere chiare per la comunità le proprie politiche e linee di condotta sui discorsi d’odio e a verificare le segnalazioni relative a casi di </a:t>
            </a:r>
            <a:r>
              <a:rPr lang="it-IT" sz="2000" i="1">
                <a:solidFill>
                  <a:srgbClr val="000000"/>
                </a:solidFill>
                <a:latin typeface="Cambria"/>
                <a:ea typeface="Cambria"/>
              </a:rPr>
              <a:t>hate speech </a:t>
            </a:r>
            <a:r>
              <a:rPr lang="it-IT" sz="2000">
                <a:solidFill>
                  <a:srgbClr val="000000"/>
                </a:solidFill>
                <a:latin typeface="Cambria"/>
                <a:ea typeface="Cambria"/>
              </a:rPr>
              <a:t>entro 24 ore</a:t>
            </a:r>
            <a:endParaRPr/>
          </a:p>
          <a:p>
            <a:pPr algn="just"/>
            <a:r>
              <a:rPr lang="it-IT" sz="2000">
                <a:solidFill>
                  <a:srgbClr val="000000"/>
                </a:solidFill>
                <a:latin typeface="Cambria"/>
                <a:ea typeface="Cambria"/>
              </a:rPr>
              <a:t>2016: 28% rimossi</a:t>
            </a:r>
            <a:endParaRPr/>
          </a:p>
          <a:p>
            <a:pPr algn="just"/>
            <a:r>
              <a:rPr lang="it-IT" sz="2000">
                <a:solidFill>
                  <a:srgbClr val="000000"/>
                </a:solidFill>
                <a:latin typeface="Cambria"/>
                <a:ea typeface="Cambria"/>
              </a:rPr>
              <a:t>2017: 57%</a:t>
            </a:r>
            <a:endParaRPr/>
          </a:p>
          <a:p>
            <a:pPr algn="just"/>
            <a:r>
              <a:rPr lang="it-IT" sz="2000">
                <a:solidFill>
                  <a:srgbClr val="000000"/>
                </a:solidFill>
                <a:latin typeface="Cambria"/>
                <a:ea typeface="Cambria"/>
              </a:rPr>
              <a:t>2018: 70%</a:t>
            </a:r>
            <a:endParaRPr/>
          </a:p>
          <a:p>
            <a:pPr algn="just"/>
            <a:endParaRPr/>
          </a:p>
          <a:p>
            <a:pPr algn="just"/>
            <a:endParaRPr/>
          </a:p>
          <a:p>
            <a:pPr algn="just"/>
            <a:r>
              <a:rPr lang="it-IT" sz="2000">
                <a:solidFill>
                  <a:srgbClr val="000000"/>
                </a:solidFill>
                <a:latin typeface="Cambria"/>
                <a:ea typeface="Cambria"/>
              </a:rPr>
              <a:t>Ma l’odio è </a:t>
            </a:r>
            <a:r>
              <a:rPr lang="it-IT" b="1" i="1">
                <a:solidFill>
                  <a:srgbClr val="0070C0"/>
                </a:solidFill>
                <a:latin typeface="Cambria"/>
                <a:ea typeface="Cambria"/>
              </a:rPr>
              <a:t>traffico</a:t>
            </a:r>
            <a:r>
              <a:rPr lang="it-IT" sz="2000">
                <a:solidFill>
                  <a:srgbClr val="000000"/>
                </a:solidFill>
                <a:latin typeface="Cambria"/>
                <a:ea typeface="Cambria"/>
              </a:rPr>
              <a:t>!</a:t>
            </a:r>
            <a:endParaRPr/>
          </a:p>
          <a:p>
            <a:pPr algn="just"/>
            <a:endParaRPr/>
          </a:p>
          <a:p>
            <a:pPr algn="just"/>
            <a:endParaRPr/>
          </a:p>
          <a:p>
            <a:pPr algn="just"/>
            <a:endParaRPr/>
          </a:p>
          <a:p>
            <a:pPr algn="just"/>
            <a:endParaRPr/>
          </a:p>
          <a:p>
            <a:pPr algn="just"/>
            <a:endParaRPr/>
          </a:p>
          <a:p>
            <a:pPr algn="just"/>
            <a:endParaRPr/>
          </a:p>
          <a:p>
            <a:pPr algn="just"/>
            <a:endParaRPr/>
          </a:p>
          <a:p>
            <a:pPr algn="just"/>
            <a:endParaRPr/>
          </a:p>
        </p:txBody>
      </p:sp>
      <p:pic>
        <p:nvPicPr>
          <p:cNvPr id="348" name="Picture 2"/>
          <p:cNvPicPr/>
          <p:nvPr/>
        </p:nvPicPr>
        <p:blipFill>
          <a:blip r:embed="rId2"/>
          <a:stretch>
            <a:fillRect/>
          </a:stretch>
        </p:blipFill>
        <p:spPr>
          <a:xfrm>
            <a:off x="4916160" y="2997000"/>
            <a:ext cx="3616560" cy="21772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CustomShape 1"/>
          <p:cNvSpPr/>
          <p:nvPr/>
        </p:nvSpPr>
        <p:spPr>
          <a:xfrm>
            <a:off x="2411640" y="1340640"/>
            <a:ext cx="4536000" cy="136764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2800" b="1">
                <a:solidFill>
                  <a:srgbClr val="000000"/>
                </a:solidFill>
                <a:latin typeface="Calibri"/>
              </a:rPr>
              <a:t>IL GIORNALISMO RAPPRESENTA LA REALTÀ, NON LA RISPECCHIA</a:t>
            </a:r>
            <a:endParaRPr/>
          </a:p>
        </p:txBody>
      </p:sp>
      <p:pic>
        <p:nvPicPr>
          <p:cNvPr id="205" name="Immagine 6"/>
          <p:cNvPicPr/>
          <p:nvPr/>
        </p:nvPicPr>
        <p:blipFill>
          <a:blip r:embed="rId2"/>
          <a:stretch>
            <a:fillRect/>
          </a:stretch>
        </p:blipFill>
        <p:spPr>
          <a:xfrm>
            <a:off x="755640" y="3285000"/>
            <a:ext cx="4787640" cy="3190320"/>
          </a:xfrm>
          <a:prstGeom prst="rect">
            <a:avLst/>
          </a:prstGeom>
        </p:spPr>
      </p:pic>
      <p:sp>
        <p:nvSpPr>
          <p:cNvPr id="206" name="CustomShape 2"/>
          <p:cNvSpPr/>
          <p:nvPr/>
        </p:nvSpPr>
        <p:spPr>
          <a:xfrm>
            <a:off x="5940000" y="3717000"/>
            <a:ext cx="2880000" cy="2448000"/>
          </a:xfrm>
          <a:prstGeom prst="line">
            <a:avLst/>
          </a:prstGeom>
          <a:gradFill>
            <a:gsLst>
              <a:gs pos="0">
                <a:srgbClr val="FF943D"/>
              </a:gs>
              <a:gs pos="100000">
                <a:srgbClr val="FFD2BC"/>
              </a:gs>
            </a:gsLst>
            <a:lin ang="16200000"/>
          </a:gradFill>
        </p:spPr>
      </p:sp>
      <p:sp>
        <p:nvSpPr>
          <p:cNvPr id="207" name="CustomShape 3"/>
          <p:cNvSpPr/>
          <p:nvPr/>
        </p:nvSpPr>
        <p:spPr>
          <a:xfrm>
            <a:off x="6326640" y="4542120"/>
            <a:ext cx="2061720" cy="821520"/>
          </a:xfrm>
          <a:prstGeom prst="rect">
            <a:avLst/>
          </a:prstGeom>
        </p:spPr>
        <p:txBody>
          <a:bodyPr lIns="90000" tIns="45000" rIns="90000" bIns="45000"/>
          <a:lstStyle/>
          <a:p>
            <a:pPr algn="ctr"/>
            <a:r>
              <a:rPr lang="it-IT" sz="4800" b="1">
                <a:solidFill>
                  <a:srgbClr val="000000"/>
                </a:solidFill>
                <a:latin typeface="Calibri"/>
              </a:rPr>
              <a:t>FRAME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CustomShape 1"/>
          <p:cNvSpPr/>
          <p:nvPr/>
        </p:nvSpPr>
        <p:spPr>
          <a:xfrm>
            <a:off x="457200" y="1785960"/>
            <a:ext cx="8229240" cy="4344480"/>
          </a:xfrm>
          <a:prstGeom prst="rect">
            <a:avLst/>
          </a:prstGeom>
        </p:spPr>
        <p:txBody>
          <a:bodyPr lIns="90000" tIns="45000" rIns="90000" bIns="45000"/>
          <a:lstStyle/>
          <a:p>
            <a:pPr>
              <a:buFont typeface="Arial"/>
              <a:buChar char="•"/>
            </a:pPr>
            <a:r>
              <a:rPr lang="it-IT" sz="2400" b="1">
                <a:solidFill>
                  <a:srgbClr val="000000"/>
                </a:solidFill>
                <a:latin typeface="Cambria"/>
              </a:rPr>
              <a:t>Regole giuridiche chiare</a:t>
            </a:r>
            <a:endParaRPr/>
          </a:p>
          <a:p>
            <a:pPr>
              <a:buFont typeface="Arial"/>
              <a:buChar char="•"/>
            </a:pPr>
            <a:r>
              <a:rPr lang="it-IT" sz="2400" b="1">
                <a:solidFill>
                  <a:srgbClr val="000000"/>
                </a:solidFill>
                <a:latin typeface="Cambria"/>
              </a:rPr>
              <a:t>Ruolo tecnologia</a:t>
            </a:r>
            <a:endParaRPr/>
          </a:p>
          <a:p>
            <a:pPr>
              <a:buFont typeface="Arial"/>
              <a:buChar char="•"/>
            </a:pPr>
            <a:r>
              <a:rPr lang="it-IT" sz="2400" b="1">
                <a:solidFill>
                  <a:srgbClr val="000000"/>
                </a:solidFill>
                <a:latin typeface="Cambria"/>
              </a:rPr>
              <a:t>Etica e deontologia</a:t>
            </a:r>
            <a:endParaRPr/>
          </a:p>
          <a:p>
            <a:pPr>
              <a:buFont typeface="Arial"/>
              <a:buChar char="•"/>
            </a:pPr>
            <a:r>
              <a:rPr lang="it-IT" sz="2400" b="1">
                <a:solidFill>
                  <a:srgbClr val="000000"/>
                </a:solidFill>
                <a:latin typeface="Cambria"/>
              </a:rPr>
              <a:t>Discorso pubblico</a:t>
            </a:r>
            <a:endParaRPr/>
          </a:p>
          <a:p>
            <a:pPr>
              <a:buFont typeface="Arial"/>
              <a:buChar char="•"/>
            </a:pPr>
            <a:r>
              <a:rPr lang="it-IT" sz="2400" b="1">
                <a:solidFill>
                  <a:srgbClr val="000000"/>
                </a:solidFill>
                <a:latin typeface="Cambria"/>
              </a:rPr>
              <a:t>Educazione e cultura</a:t>
            </a:r>
            <a:endParaRPr/>
          </a:p>
          <a:p>
            <a:pPr>
              <a:buFont typeface="Arial"/>
              <a:buChar char="•"/>
            </a:pPr>
            <a:r>
              <a:rPr lang="it-IT" sz="2400" b="1">
                <a:solidFill>
                  <a:srgbClr val="000000"/>
                </a:solidFill>
                <a:latin typeface="Cambria"/>
              </a:rPr>
              <a:t>Nuove narrazioni</a:t>
            </a:r>
            <a:endParaRPr/>
          </a:p>
          <a:p>
            <a:endParaRPr/>
          </a:p>
          <a:p>
            <a:endParaRPr/>
          </a:p>
          <a:p>
            <a:endParaRPr/>
          </a:p>
        </p:txBody>
      </p:sp>
      <p:pic>
        <p:nvPicPr>
          <p:cNvPr id="350" name="Immagine 2"/>
          <p:cNvPicPr/>
          <p:nvPr/>
        </p:nvPicPr>
        <p:blipFill>
          <a:blip r:embed="rId2"/>
          <a:stretch>
            <a:fillRect/>
          </a:stretch>
        </p:blipFill>
        <p:spPr>
          <a:xfrm>
            <a:off x="5459400" y="1724040"/>
            <a:ext cx="3368160" cy="2876040"/>
          </a:xfrm>
          <a:prstGeom prst="rect">
            <a:avLst/>
          </a:prstGeom>
        </p:spPr>
      </p:pic>
      <p:sp>
        <p:nvSpPr>
          <p:cNvPr id="351" name="TextShape 2"/>
          <p:cNvSpPr txBox="1"/>
          <p:nvPr/>
        </p:nvSpPr>
        <p:spPr>
          <a:xfrm>
            <a:off x="457200" y="836640"/>
            <a:ext cx="8229240" cy="580680"/>
          </a:xfrm>
          <a:prstGeom prst="rect">
            <a:avLst/>
          </a:prstGeom>
        </p:spPr>
        <p:txBody>
          <a:bodyPr anchor="ctr"/>
          <a:lstStyle/>
          <a:p>
            <a:pPr algn="ctr"/>
            <a:r>
              <a:rPr lang="it-IT" sz="4400">
                <a:solidFill>
                  <a:srgbClr val="000000"/>
                </a:solidFill>
                <a:latin typeface="Calibri"/>
              </a:rPr>
              <a:t>Possiamo uscirne?</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49"/>
                                        </p:tgtEl>
                                        <p:attrNameLst>
                                          <p:attrName>style.visibility</p:attrName>
                                        </p:attrNameLst>
                                      </p:cBhvr>
                                      <p:to>
                                        <p:strVal val="visible"/>
                                      </p:to>
                                    </p:set>
                                    <p:animEffect transition="in" filter="fade">
                                      <p:cBhvr additive="repl">
                                        <p:cTn id="7" dur="1000" fill="freeze"/>
                                        <p:tgtEl>
                                          <p:spTgt spid="349"/>
                                        </p:tgtEl>
                                      </p:cBhvr>
                                    </p:animEffect>
                                    <p:anim calcmode="lin" valueType="num">
                                      <p:cBhvr additive="repl">
                                        <p:cTn id="8" dur="1000" fill="hold"/>
                                        <p:tgtEl>
                                          <p:spTgt spid="349"/>
                                        </p:tgtEl>
                                        <p:attrNameLst>
                                          <p:attrName>ppt_x</p:attrName>
                                        </p:attrNameLst>
                                      </p:cBhvr>
                                      <p:tavLst>
                                        <p:tav tm="0">
                                          <p:val>
                                            <p:strVal val="#ppt_x"/>
                                          </p:val>
                                        </p:tav>
                                        <p:tav tm="100000">
                                          <p:val>
                                            <p:strVal val="#ppt_x"/>
                                          </p:val>
                                        </p:tav>
                                      </p:tavLst>
                                    </p:anim>
                                    <p:anim calcmode="lin" valueType="num">
                                      <p:cBhvr additive="repl">
                                        <p:cTn id="9" dur="1000" fill="hold"/>
                                        <p:tgtEl>
                                          <p:spTgt spid="3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CustomShape 1"/>
          <p:cNvSpPr/>
          <p:nvPr/>
        </p:nvSpPr>
        <p:spPr>
          <a:xfrm>
            <a:off x="1691640" y="764640"/>
            <a:ext cx="5976360" cy="331200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«Lo sforzo è di riportare la complessità di opinioni diverse sul linguaggio per dare una direzione responsabile alla comunicazione pubblica, giornalistica e politica. E’ di chiarire i dubbi e contestualizzare l’uso di termini spesso abusati nelle cronache quotidiane  per evitare che un linguaggio deformante diventi linguaggio normale, ma senza correre il rischio, d’altro canto, che le parole siano “proibite” per l’imposizione di una linea ideologica».</a:t>
            </a:r>
            <a:endParaRPr/>
          </a:p>
        </p:txBody>
      </p:sp>
      <p:sp>
        <p:nvSpPr>
          <p:cNvPr id="353" name="CustomShape 2"/>
          <p:cNvSpPr/>
          <p:nvPr/>
        </p:nvSpPr>
        <p:spPr>
          <a:xfrm>
            <a:off x="827640" y="4437000"/>
            <a:ext cx="2736000" cy="151164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Slow journalism</a:t>
            </a:r>
            <a:endParaRPr/>
          </a:p>
        </p:txBody>
      </p:sp>
      <p:sp>
        <p:nvSpPr>
          <p:cNvPr id="354" name="CustomShape 3"/>
          <p:cNvSpPr/>
          <p:nvPr/>
        </p:nvSpPr>
        <p:spPr>
          <a:xfrm>
            <a:off x="5868000" y="4442040"/>
            <a:ext cx="2736000" cy="151164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Narrazioni alternative</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53"/>
                                        </p:tgtEl>
                                        <p:attrNameLst>
                                          <p:attrName>style.visibility</p:attrName>
                                        </p:attrNameLst>
                                      </p:cBhvr>
                                      <p:to>
                                        <p:strVal val="visible"/>
                                      </p:to>
                                    </p:set>
                                    <p:animEffect transition="in" filter="fade">
                                      <p:cBhvr additive="repl">
                                        <p:cTn id="7" dur="1000" fill="freeze"/>
                                        <p:tgtEl>
                                          <p:spTgt spid="353"/>
                                        </p:tgtEl>
                                      </p:cBhvr>
                                    </p:animEffect>
                                    <p:anim calcmode="lin" valueType="num">
                                      <p:cBhvr additive="repl">
                                        <p:cTn id="8" dur="1000" fill="hold"/>
                                        <p:tgtEl>
                                          <p:spTgt spid="353"/>
                                        </p:tgtEl>
                                        <p:attrNameLst>
                                          <p:attrName>ppt_x</p:attrName>
                                        </p:attrNameLst>
                                      </p:cBhvr>
                                      <p:tavLst>
                                        <p:tav tm="0">
                                          <p:val>
                                            <p:strVal val="#ppt_x"/>
                                          </p:val>
                                        </p:tav>
                                        <p:tav tm="100000">
                                          <p:val>
                                            <p:strVal val="#ppt_x"/>
                                          </p:val>
                                        </p:tav>
                                      </p:tavLst>
                                    </p:anim>
                                    <p:anim calcmode="lin" valueType="num">
                                      <p:cBhvr additive="repl">
                                        <p:cTn id="9" dur="1000" fill="hold"/>
                                        <p:tgtEl>
                                          <p:spTgt spid="3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fill="hold" nodeType="clickEffect">
                                  <p:stCondLst>
                                    <p:cond delay="0"/>
                                  </p:stCondLst>
                                  <p:childTnLst>
                                    <p:set>
                                      <p:cBhvr>
                                        <p:cTn id="13" dur="1" fill="hold">
                                          <p:stCondLst>
                                            <p:cond delay="0"/>
                                          </p:stCondLst>
                                        </p:cTn>
                                        <p:tgtEl>
                                          <p:spTgt spid="354"/>
                                        </p:tgtEl>
                                        <p:attrNameLst>
                                          <p:attrName>style.visibility</p:attrName>
                                        </p:attrNameLst>
                                      </p:cBhvr>
                                      <p:to>
                                        <p:strVal val="visible"/>
                                      </p:to>
                                    </p:set>
                                    <p:animEffect transition="in" filter="fade">
                                      <p:cBhvr additive="repl">
                                        <p:cTn id="14" dur="1000" fill="freeze"/>
                                        <p:tgtEl>
                                          <p:spTgt spid="354"/>
                                        </p:tgtEl>
                                      </p:cBhvr>
                                    </p:animEffect>
                                    <p:anim calcmode="lin" valueType="num">
                                      <p:cBhvr additive="repl">
                                        <p:cTn id="15" dur="1000" fill="hold"/>
                                        <p:tgtEl>
                                          <p:spTgt spid="354"/>
                                        </p:tgtEl>
                                        <p:attrNameLst>
                                          <p:attrName>ppt_x</p:attrName>
                                        </p:attrNameLst>
                                      </p:cBhvr>
                                      <p:tavLst>
                                        <p:tav tm="0">
                                          <p:val>
                                            <p:strVal val="#ppt_x"/>
                                          </p:val>
                                        </p:tav>
                                        <p:tav tm="100000">
                                          <p:val>
                                            <p:strVal val="#ppt_x"/>
                                          </p:val>
                                        </p:tav>
                                      </p:tavLst>
                                    </p:anim>
                                    <p:anim calcmode="lin" valueType="num">
                                      <p:cBhvr additive="repl">
                                        <p:cTn id="16" dur="1000" fill="hold"/>
                                        <p:tgtEl>
                                          <p:spTgt spid="3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CustomShape 1"/>
          <p:cNvSpPr/>
          <p:nvPr/>
        </p:nvSpPr>
        <p:spPr>
          <a:xfrm>
            <a:off x="457200" y="1460520"/>
            <a:ext cx="5698800" cy="4669920"/>
          </a:xfrm>
          <a:prstGeom prst="rect">
            <a:avLst/>
          </a:prstGeom>
        </p:spPr>
        <p:txBody>
          <a:bodyPr lIns="90000" tIns="45000" rIns="90000" bIns="45000"/>
          <a:lstStyle/>
          <a:p>
            <a:r>
              <a:rPr lang="it-IT" b="1">
                <a:solidFill>
                  <a:srgbClr val="000000"/>
                </a:solidFill>
                <a:latin typeface="Cambria"/>
              </a:rPr>
              <a:t>Suggerimenti su come intervenire nei commenti online:</a:t>
            </a:r>
            <a:endParaRPr/>
          </a:p>
          <a:p>
            <a:endParaRPr/>
          </a:p>
          <a:p>
            <a:pPr>
              <a:buFont typeface="Wingdings" charset="2"/>
              <a:buChar char=""/>
            </a:pPr>
            <a:r>
              <a:rPr lang="it-IT">
                <a:solidFill>
                  <a:srgbClr val="000000"/>
                </a:solidFill>
                <a:latin typeface="Cambria"/>
              </a:rPr>
              <a:t>Capire il </a:t>
            </a:r>
            <a:r>
              <a:rPr lang="it-IT" b="1">
                <a:solidFill>
                  <a:srgbClr val="0070C0"/>
                </a:solidFill>
                <a:latin typeface="Cambria"/>
              </a:rPr>
              <a:t>contesto</a:t>
            </a:r>
            <a:r>
              <a:rPr lang="it-IT">
                <a:solidFill>
                  <a:srgbClr val="000000"/>
                </a:solidFill>
                <a:latin typeface="Cambria"/>
              </a:rPr>
              <a:t>: policy, profili commentatori, modalità di moderazione</a:t>
            </a:r>
            <a:endParaRPr/>
          </a:p>
          <a:p>
            <a:pPr>
              <a:buFont typeface="Wingdings" charset="2"/>
              <a:buChar char=""/>
            </a:pPr>
            <a:r>
              <a:rPr lang="it-IT" b="1">
                <a:solidFill>
                  <a:srgbClr val="0070C0"/>
                </a:solidFill>
                <a:latin typeface="Cambria"/>
              </a:rPr>
              <a:t>Controinformazione</a:t>
            </a:r>
            <a:r>
              <a:rPr lang="it-IT">
                <a:solidFill>
                  <a:srgbClr val="000000"/>
                </a:solidFill>
                <a:latin typeface="Cambria"/>
              </a:rPr>
              <a:t>: ribattere sui </a:t>
            </a:r>
            <a:r>
              <a:rPr lang="it-IT" b="1">
                <a:solidFill>
                  <a:srgbClr val="002060"/>
                </a:solidFill>
                <a:latin typeface="Cambria"/>
              </a:rPr>
              <a:t>dati </a:t>
            </a:r>
            <a:r>
              <a:rPr lang="it-IT">
                <a:solidFill>
                  <a:srgbClr val="000000"/>
                </a:solidFill>
                <a:latin typeface="Cambria"/>
              </a:rPr>
              <a:t>e non sulle opinioni (</a:t>
            </a:r>
            <a:r>
              <a:rPr lang="it-IT" b="1" i="1">
                <a:solidFill>
                  <a:srgbClr val="000000"/>
                </a:solidFill>
                <a:latin typeface="Cambria"/>
              </a:rPr>
              <a:t>fonti riconosciute</a:t>
            </a:r>
            <a:r>
              <a:rPr lang="it-IT">
                <a:solidFill>
                  <a:srgbClr val="000000"/>
                </a:solidFill>
                <a:latin typeface="Cambria"/>
              </a:rPr>
              <a:t>)</a:t>
            </a:r>
            <a:endParaRPr/>
          </a:p>
          <a:p>
            <a:pPr>
              <a:buFont typeface="Wingdings" charset="2"/>
              <a:buChar char=""/>
            </a:pPr>
            <a:r>
              <a:rPr lang="it-IT">
                <a:solidFill>
                  <a:srgbClr val="000000"/>
                </a:solidFill>
                <a:latin typeface="Cambria"/>
              </a:rPr>
              <a:t>Cercare di entrare nell’altrui </a:t>
            </a:r>
            <a:r>
              <a:rPr lang="it-IT" b="1">
                <a:solidFill>
                  <a:srgbClr val="0070C0"/>
                </a:solidFill>
                <a:latin typeface="Cambria"/>
              </a:rPr>
              <a:t>echo chamber </a:t>
            </a:r>
            <a:endParaRPr/>
          </a:p>
          <a:p>
            <a:pPr>
              <a:buFont typeface="Wingdings" charset="2"/>
              <a:buChar char=""/>
            </a:pPr>
            <a:r>
              <a:rPr lang="it-IT">
                <a:solidFill>
                  <a:srgbClr val="000000"/>
                </a:solidFill>
                <a:latin typeface="Cambria"/>
              </a:rPr>
              <a:t>Usare l’</a:t>
            </a:r>
            <a:r>
              <a:rPr lang="it-IT" b="1">
                <a:solidFill>
                  <a:srgbClr val="0070C0"/>
                </a:solidFill>
                <a:latin typeface="Cambria"/>
              </a:rPr>
              <a:t>ironia</a:t>
            </a:r>
            <a:r>
              <a:rPr lang="it-IT">
                <a:solidFill>
                  <a:srgbClr val="000000"/>
                </a:solidFill>
                <a:latin typeface="Cambria"/>
              </a:rPr>
              <a:t>, per mettere in ridicolo o sdrammatizzare</a:t>
            </a:r>
            <a:endParaRPr/>
          </a:p>
          <a:p>
            <a:pPr>
              <a:buFont typeface="Wingdings" charset="2"/>
              <a:buChar char=""/>
            </a:pPr>
            <a:r>
              <a:rPr lang="it-IT" b="1">
                <a:solidFill>
                  <a:srgbClr val="0070C0"/>
                </a:solidFill>
                <a:latin typeface="Cambria"/>
              </a:rPr>
              <a:t>Tempestività</a:t>
            </a:r>
            <a:r>
              <a:rPr lang="it-IT">
                <a:solidFill>
                  <a:srgbClr val="000000"/>
                </a:solidFill>
                <a:latin typeface="Cambria"/>
              </a:rPr>
              <a:t>, cercare di intervenire tra i primi</a:t>
            </a:r>
            <a:endParaRPr/>
          </a:p>
          <a:p>
            <a:pPr>
              <a:buFont typeface="Wingdings" charset="2"/>
              <a:buChar char=""/>
            </a:pPr>
            <a:r>
              <a:rPr lang="it-IT" b="1">
                <a:solidFill>
                  <a:srgbClr val="0070C0"/>
                </a:solidFill>
                <a:latin typeface="Cambria"/>
              </a:rPr>
              <a:t>Segnalare</a:t>
            </a:r>
            <a:r>
              <a:rPr lang="it-IT">
                <a:solidFill>
                  <a:srgbClr val="000000"/>
                </a:solidFill>
                <a:latin typeface="Cambria"/>
              </a:rPr>
              <a:t> i commenti di hate speech a provider e/o amministratori</a:t>
            </a:r>
            <a:endParaRPr/>
          </a:p>
          <a:p>
            <a:pPr>
              <a:buFont typeface="Wingdings" charset="2"/>
              <a:buChar char=""/>
            </a:pPr>
            <a:r>
              <a:rPr lang="it-IT">
                <a:solidFill>
                  <a:srgbClr val="000000"/>
                </a:solidFill>
                <a:latin typeface="Cambria"/>
              </a:rPr>
              <a:t>Saper </a:t>
            </a:r>
            <a:r>
              <a:rPr lang="it-IT" b="1">
                <a:solidFill>
                  <a:srgbClr val="0070C0"/>
                </a:solidFill>
                <a:latin typeface="Cambria"/>
              </a:rPr>
              <a:t>arrendersi</a:t>
            </a:r>
            <a:r>
              <a:rPr lang="it-IT">
                <a:solidFill>
                  <a:srgbClr val="000000"/>
                </a:solidFill>
                <a:latin typeface="Cambria"/>
              </a:rPr>
              <a:t>: non sempre ha senso intervenire</a:t>
            </a:r>
            <a:endParaRPr/>
          </a:p>
          <a:p>
            <a:endParaRPr/>
          </a:p>
          <a:p>
            <a:endParaRPr/>
          </a:p>
        </p:txBody>
      </p:sp>
      <p:pic>
        <p:nvPicPr>
          <p:cNvPr id="356" name="Picture 7"/>
          <p:cNvPicPr/>
          <p:nvPr/>
        </p:nvPicPr>
        <p:blipFill>
          <a:blip r:embed="rId2"/>
          <a:stretch>
            <a:fillRect/>
          </a:stretch>
        </p:blipFill>
        <p:spPr>
          <a:xfrm>
            <a:off x="6207120" y="1916280"/>
            <a:ext cx="2761920" cy="212364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5"/>
                                        </p:tgtEl>
                                        <p:attrNameLst>
                                          <p:attrName>style.visibility</p:attrName>
                                        </p:attrNameLst>
                                      </p:cBhvr>
                                      <p:to>
                                        <p:strVal val="visible"/>
                                      </p:to>
                                    </p:set>
                                    <p:anim calcmode="lin" valueType="num">
                                      <p:cBhvr additive="repl">
                                        <p:cTn id="7" dur="500" fill="hold"/>
                                        <p:tgtEl>
                                          <p:spTgt spid="355"/>
                                        </p:tgtEl>
                                        <p:attrNameLst>
                                          <p:attrName>ppt_x</p:attrName>
                                        </p:attrNameLst>
                                      </p:cBhvr>
                                      <p:tavLst>
                                        <p:tav tm="0">
                                          <p:val>
                                            <p:strVal val="#ppt_x"/>
                                          </p:val>
                                        </p:tav>
                                        <p:tav tm="100000">
                                          <p:val>
                                            <p:strVal val="#ppt_x"/>
                                          </p:val>
                                        </p:tav>
                                      </p:tavLst>
                                    </p:anim>
                                    <p:anim calcmode="lin" valueType="num">
                                      <p:cBhvr additive="repl">
                                        <p:cTn id="8" dur="500" fill="hold"/>
                                        <p:tgtEl>
                                          <p:spTgt spid="3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extShape 1"/>
          <p:cNvSpPr txBox="1"/>
          <p:nvPr/>
        </p:nvSpPr>
        <p:spPr>
          <a:xfrm>
            <a:off x="457200" y="731880"/>
            <a:ext cx="8229240" cy="685440"/>
          </a:xfrm>
          <a:prstGeom prst="rect">
            <a:avLst/>
          </a:prstGeom>
        </p:spPr>
        <p:txBody>
          <a:bodyPr anchor="ctr"/>
          <a:lstStyle/>
          <a:p>
            <a:pPr algn="ctr"/>
            <a:r>
              <a:rPr lang="it-IT" sz="4400">
                <a:solidFill>
                  <a:srgbClr val="000000"/>
                </a:solidFill>
                <a:latin typeface="Calibri"/>
              </a:rPr>
              <a:t>Di prossima uscita…</a:t>
            </a:r>
            <a:endParaRPr/>
          </a:p>
        </p:txBody>
      </p:sp>
      <p:sp>
        <p:nvSpPr>
          <p:cNvPr id="358" name="TextShape 2"/>
          <p:cNvSpPr txBox="1"/>
          <p:nvPr/>
        </p:nvSpPr>
        <p:spPr>
          <a:xfrm>
            <a:off x="457200" y="1024200"/>
            <a:ext cx="8362800" cy="4780800"/>
          </a:xfrm>
          <a:prstGeom prst="rect">
            <a:avLst/>
          </a:prstGeom>
        </p:spPr>
        <p:txBody>
          <a:bodyPr/>
          <a:lstStyle/>
          <a:p>
            <a:pPr algn="just"/>
            <a:endParaRPr/>
          </a:p>
          <a:p>
            <a:r>
              <a:rPr lang="it-IT" sz="3200">
                <a:solidFill>
                  <a:srgbClr val="000000"/>
                </a:solidFill>
                <a:latin typeface="Calibri"/>
              </a:rPr>
              <a:t>«Imago migrantis: migranti alle porte dell'Europa nell'era dei media.
A cura di di Valentina Tudisca, Andrea Pelliccia, Adriana Valente (2019).
Roma: CNR-IRPPS e-Publishing.</a:t>
            </a:r>
            <a:endParaRPr/>
          </a:p>
          <a:p>
            <a:r>
              <a:rPr lang="it-IT" sz="3200">
                <a:solidFill>
                  <a:srgbClr val="000000"/>
                </a:solidFill>
                <a:latin typeface="Calibri"/>
              </a:rPr>
              <a:t>All’interno del volume: «</a:t>
            </a:r>
            <a:r>
              <a:rPr lang="it-IT" sz="3200" b="1">
                <a:solidFill>
                  <a:srgbClr val="000000"/>
                </a:solidFill>
                <a:latin typeface="Calibri"/>
              </a:rPr>
              <a:t>Tra rappresentazioni e commenti d’odio: i rifugiati sui quotidiani online italiani» di </a:t>
            </a:r>
            <a:r>
              <a:rPr lang="it-IT" sz="3200">
                <a:solidFill>
                  <a:srgbClr val="000000"/>
                </a:solidFill>
                <a:latin typeface="Calibri"/>
              </a:rPr>
              <a:t>Silvia Pezzoli, Letizia Materassi</a:t>
            </a:r>
            <a:endParaRPr/>
          </a:p>
          <a:p>
            <a:endParaRPr/>
          </a:p>
          <a:p>
            <a:pPr algn="jus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Immagine 12"/>
          <p:cNvPicPr/>
          <p:nvPr/>
        </p:nvPicPr>
        <p:blipFill>
          <a:blip r:embed="rId2"/>
          <a:stretch>
            <a:fillRect/>
          </a:stretch>
        </p:blipFill>
        <p:spPr>
          <a:xfrm>
            <a:off x="295920" y="1412640"/>
            <a:ext cx="5724360" cy="3816000"/>
          </a:xfrm>
          <a:prstGeom prst="rect">
            <a:avLst/>
          </a:prstGeom>
        </p:spPr>
      </p:pic>
      <p:sp>
        <p:nvSpPr>
          <p:cNvPr id="360" name="CustomShape 1"/>
          <p:cNvSpPr/>
          <p:nvPr/>
        </p:nvSpPr>
        <p:spPr>
          <a:xfrm>
            <a:off x="6075720" y="1772640"/>
            <a:ext cx="2808000" cy="821520"/>
          </a:xfrm>
          <a:prstGeom prst="rect">
            <a:avLst/>
          </a:prstGeom>
        </p:spPr>
        <p:txBody>
          <a:bodyPr lIns="90000" tIns="45000" rIns="90000" bIns="45000"/>
          <a:lstStyle/>
          <a:p>
            <a:r>
              <a:rPr lang="it-IT" sz="4800" i="1">
                <a:solidFill>
                  <a:srgbClr val="000000"/>
                </a:solidFill>
                <a:latin typeface="comic"/>
              </a:rPr>
              <a:t>Grazie!</a:t>
            </a:r>
            <a:endParaRPr/>
          </a:p>
        </p:txBody>
      </p:sp>
      <p:sp>
        <p:nvSpPr>
          <p:cNvPr id="361" name="CustomShape 2"/>
          <p:cNvSpPr/>
          <p:nvPr/>
        </p:nvSpPr>
        <p:spPr>
          <a:xfrm>
            <a:off x="250560" y="5661360"/>
            <a:ext cx="9143640" cy="821520"/>
          </a:xfrm>
          <a:prstGeom prst="rect">
            <a:avLst/>
          </a:prstGeom>
        </p:spPr>
        <p:txBody>
          <a:bodyPr lIns="90000" tIns="45000" rIns="90000" bIns="45000"/>
          <a:lstStyle/>
          <a:p>
            <a:r>
              <a:rPr lang="it-IT" sz="4800" i="1">
                <a:solidFill>
                  <a:srgbClr val="000000"/>
                </a:solidFill>
                <a:latin typeface="comic"/>
              </a:rPr>
              <a:t>LETIZIA.MATERASSI@UNIFI.IT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CustomShape 1"/>
          <p:cNvSpPr/>
          <p:nvPr/>
        </p:nvSpPr>
        <p:spPr>
          <a:xfrm>
            <a:off x="323640" y="1124640"/>
            <a:ext cx="8424720" cy="367200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2800" b="1">
                <a:solidFill>
                  <a:srgbClr val="000000"/>
                </a:solidFill>
                <a:latin typeface="Calibri"/>
              </a:rPr>
              <a:t>I </a:t>
            </a:r>
            <a:r>
              <a:rPr lang="it-IT" sz="2800" b="1" u="sng">
                <a:solidFill>
                  <a:srgbClr val="000000"/>
                </a:solidFill>
                <a:latin typeface="Calibri"/>
              </a:rPr>
              <a:t>frame</a:t>
            </a:r>
            <a:r>
              <a:rPr lang="it-IT" sz="2800" b="1">
                <a:solidFill>
                  <a:srgbClr val="000000"/>
                </a:solidFill>
                <a:latin typeface="Calibri"/>
              </a:rPr>
              <a:t> sono «cornici interpretative» che contribuiscono alla nostra definizione e percezione del mondo circostante. Sono:</a:t>
            </a:r>
            <a:endParaRPr/>
          </a:p>
          <a:p>
            <a:pPr algn="ctr">
              <a:buFont typeface="StarSymbol"/>
              <a:buChar char="-"/>
            </a:pPr>
            <a:r>
              <a:rPr lang="it-IT" sz="2800" b="1">
                <a:solidFill>
                  <a:srgbClr val="000000"/>
                </a:solidFill>
                <a:latin typeface="Calibri"/>
              </a:rPr>
              <a:t>«Principi ordinatori» della realtà;</a:t>
            </a:r>
            <a:endParaRPr/>
          </a:p>
          <a:p>
            <a:pPr algn="ctr">
              <a:buFont typeface="StarSymbol"/>
              <a:buChar char="-"/>
            </a:pPr>
            <a:r>
              <a:rPr lang="it-IT" sz="2800" b="1">
                <a:solidFill>
                  <a:srgbClr val="000000"/>
                </a:solidFill>
                <a:latin typeface="Calibri"/>
              </a:rPr>
              <a:t>Hanno una natura cognitiva perché danno senso alla realtà e alle situazioni sociali;</a:t>
            </a:r>
            <a:endParaRPr/>
          </a:p>
          <a:p>
            <a:pPr algn="ctr">
              <a:buFont typeface="StarSymbol"/>
              <a:buChar char="-"/>
            </a:pPr>
            <a:r>
              <a:rPr lang="it-IT" sz="2800" b="1">
                <a:solidFill>
                  <a:srgbClr val="000000"/>
                </a:solidFill>
                <a:latin typeface="Calibri"/>
              </a:rPr>
              <a:t>Generano esperienze sociali.</a:t>
            </a:r>
            <a:endParaRPr/>
          </a:p>
        </p:txBody>
      </p:sp>
      <p:sp>
        <p:nvSpPr>
          <p:cNvPr id="209" name="CustomShape 2"/>
          <p:cNvSpPr/>
          <p:nvPr/>
        </p:nvSpPr>
        <p:spPr>
          <a:xfrm>
            <a:off x="467640" y="5229360"/>
            <a:ext cx="1223640" cy="1079640"/>
          </a:xfrm>
          <a:prstGeom prst="rightArrow">
            <a:avLst>
              <a:gd name="adj1" fmla="val 16200"/>
              <a:gd name="adj2" fmla="val 5400"/>
            </a:avLst>
          </a:prstGeom>
          <a:gradFill>
            <a:gsLst>
              <a:gs pos="0">
                <a:srgbClr val="3E7FCC"/>
              </a:gs>
              <a:gs pos="100000">
                <a:srgbClr val="A4C1FF"/>
              </a:gs>
            </a:gsLst>
            <a:lin ang="16200000"/>
          </a:gradFill>
          <a:ln w="9360">
            <a:solidFill>
              <a:srgbClr val="4A7EBB"/>
            </a:solidFill>
            <a:round/>
          </a:ln>
        </p:spPr>
      </p:sp>
      <p:sp>
        <p:nvSpPr>
          <p:cNvPr id="210" name="CustomShape 3"/>
          <p:cNvSpPr/>
          <p:nvPr/>
        </p:nvSpPr>
        <p:spPr>
          <a:xfrm>
            <a:off x="2051640" y="4941000"/>
            <a:ext cx="6696360" cy="1736280"/>
          </a:xfrm>
          <a:prstGeom prst="rect">
            <a:avLst/>
          </a:prstGeom>
        </p:spPr>
        <p:txBody>
          <a:bodyPr lIns="90000" tIns="45000" rIns="90000" bIns="45000"/>
          <a:lstStyle/>
          <a:p>
            <a:r>
              <a:rPr lang="it-IT">
                <a:solidFill>
                  <a:srgbClr val="000000"/>
                </a:solidFill>
                <a:latin typeface="Calibri"/>
              </a:rPr>
              <a:t>Nel giornalismo, il framing è quel processo attraverso il quale i professionisti dell’informazione selezionano, ordinano e presentano gli avvenimenti.</a:t>
            </a:r>
            <a:endParaRPr/>
          </a:p>
          <a:p>
            <a:r>
              <a:rPr lang="it-IT">
                <a:solidFill>
                  <a:srgbClr val="000000"/>
                </a:solidFill>
                <a:latin typeface="Calibri"/>
              </a:rPr>
              <a:t>«Fare framing» vuol dire selezionare alcuni aspetti della realtà percepita e renderli più salienti in un testo </a:t>
            </a:r>
            <a:r>
              <a:rPr lang="it-IT">
                <a:solidFill>
                  <a:srgbClr val="000000"/>
                </a:solidFill>
                <a:latin typeface="Wingdings"/>
              </a:rPr>
              <a:t></a:t>
            </a:r>
            <a:r>
              <a:rPr lang="it-IT">
                <a:solidFill>
                  <a:srgbClr val="000000"/>
                </a:solidFill>
                <a:latin typeface="Calibri"/>
              </a:rPr>
              <a:t> dunque significa promuovere una particolare definizione del problema</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additive="repl">
                                        <p:cTn id="7" dur="500" fill="hold"/>
                                        <p:tgtEl>
                                          <p:spTgt spid="209"/>
                                        </p:tgtEl>
                                        <p:attrNameLst>
                                          <p:attrName>ppt_x</p:attrName>
                                        </p:attrNameLst>
                                      </p:cBhvr>
                                      <p:tavLst>
                                        <p:tav tm="0">
                                          <p:val>
                                            <p:strVal val="#ppt_x"/>
                                          </p:val>
                                        </p:tav>
                                        <p:tav tm="100000">
                                          <p:val>
                                            <p:strVal val="#ppt_x"/>
                                          </p:val>
                                        </p:tav>
                                      </p:tavLst>
                                    </p:anim>
                                    <p:anim calcmode="lin" valueType="num">
                                      <p:cBhvr additive="repl">
                                        <p:cTn id="8" dur="500" fill="hold"/>
                                        <p:tgtEl>
                                          <p:spTgt spid="20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0"/>
                                        </p:tgtEl>
                                        <p:attrNameLst>
                                          <p:attrName>style.visibility</p:attrName>
                                        </p:attrNameLst>
                                      </p:cBhvr>
                                      <p:to>
                                        <p:strVal val="visible"/>
                                      </p:to>
                                    </p:set>
                                    <p:anim calcmode="lin" valueType="num">
                                      <p:cBhvr additive="repl">
                                        <p:cTn id="11" dur="500" fill="hold"/>
                                        <p:tgtEl>
                                          <p:spTgt spid="210"/>
                                        </p:tgtEl>
                                        <p:attrNameLst>
                                          <p:attrName>ppt_x</p:attrName>
                                        </p:attrNameLst>
                                      </p:cBhvr>
                                      <p:tavLst>
                                        <p:tav tm="0">
                                          <p:val>
                                            <p:strVal val="#ppt_x"/>
                                          </p:val>
                                        </p:tav>
                                        <p:tav tm="100000">
                                          <p:val>
                                            <p:strVal val="#ppt_x"/>
                                          </p:val>
                                        </p:tav>
                                      </p:tavLst>
                                    </p:anim>
                                    <p:anim calcmode="lin" valueType="num">
                                      <p:cBhvr additive="repl">
                                        <p:cTn id="12" dur="500" fill="hold"/>
                                        <p:tgtEl>
                                          <p:spTgt spid="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1" name="CustomShape 1"/>
          <p:cNvSpPr/>
          <p:nvPr/>
        </p:nvSpPr>
        <p:spPr>
          <a:xfrm>
            <a:off x="0" y="0"/>
            <a:ext cx="4567680" cy="6857640"/>
          </a:xfrm>
          <a:prstGeom prst="rect">
            <a:avLst/>
          </a:prstGeom>
          <a:gradFill>
            <a:gsLst>
              <a:gs pos="0">
                <a:srgbClr val="009ED8"/>
              </a:gs>
              <a:gs pos="100000">
                <a:srgbClr val="4A452A"/>
              </a:gs>
            </a:gsLst>
            <a:lin ang="4200000"/>
          </a:gradFill>
        </p:spPr>
      </p:sp>
      <p:pic>
        <p:nvPicPr>
          <p:cNvPr id="212" name="Picture 9"/>
          <p:cNvPicPr/>
          <p:nvPr/>
        </p:nvPicPr>
        <p:blipFill>
          <a:blip r:embed="rId2"/>
          <a:stretch>
            <a:fillRect/>
          </a:stretch>
        </p:blipFill>
        <p:spPr>
          <a:xfrm>
            <a:off x="0" y="0"/>
            <a:ext cx="9143640" cy="6857640"/>
          </a:xfrm>
          <a:prstGeom prst="rect">
            <a:avLst/>
          </a:prstGeom>
        </p:spPr>
      </p:pic>
      <p:sp>
        <p:nvSpPr>
          <p:cNvPr id="213" name="TextShape 2"/>
          <p:cNvSpPr txBox="1"/>
          <p:nvPr/>
        </p:nvSpPr>
        <p:spPr>
          <a:xfrm>
            <a:off x="479880" y="2053800"/>
            <a:ext cx="2751480" cy="2759760"/>
          </a:xfrm>
          <a:prstGeom prst="rect">
            <a:avLst/>
          </a:prstGeom>
        </p:spPr>
        <p:txBody>
          <a:bodyPr anchor="ctr"/>
          <a:lstStyle/>
          <a:p>
            <a:pPr algn="ctr">
              <a:lnSpc>
                <a:spcPct val="90000"/>
              </a:lnSpc>
            </a:pPr>
            <a:r>
              <a:rPr lang="it-IT" sz="3700">
                <a:solidFill>
                  <a:srgbClr val="FFFFFF"/>
                </a:solidFill>
                <a:latin typeface="Calibri"/>
              </a:rPr>
              <a:t>Excursus dei principali frame delle migrazioni</a:t>
            </a:r>
            <a:endParaRPr/>
          </a:p>
        </p:txBody>
      </p:sp>
      <p:sp>
        <p:nvSpPr>
          <p:cNvPr id="214" name="TextShape 3"/>
          <p:cNvSpPr txBox="1"/>
          <p:nvPr/>
        </p:nvSpPr>
        <p:spPr>
          <a:xfrm>
            <a:off x="4568040" y="801720"/>
            <a:ext cx="4324320" cy="5230440"/>
          </a:xfrm>
          <a:prstGeom prst="rect">
            <a:avLst/>
          </a:prstGeom>
        </p:spPr>
        <p:txBody>
          <a:bodyPr anchor="ctr"/>
          <a:lstStyle/>
          <a:p>
            <a:pPr>
              <a:buFont typeface="Wingdings" charset="2"/>
              <a:buChar char=""/>
            </a:pPr>
            <a:r>
              <a:rPr lang="it-IT" sz="2800">
                <a:solidFill>
                  <a:srgbClr val="000000"/>
                </a:solidFill>
                <a:latin typeface="Calibri"/>
              </a:rPr>
              <a:t> Anni ‘70-’80: il tema delle migrazioni non ha una sua autonomia; focus sulle migrazioni interne al Paese; problematiche connesse all’occupazione.</a:t>
            </a:r>
            <a:endParaRPr/>
          </a:p>
          <a:p>
            <a:pPr>
              <a:buFont typeface="Wingdings" charset="2"/>
              <a:buChar char=""/>
            </a:pPr>
            <a:r>
              <a:rPr lang="it-IT" sz="2800">
                <a:solidFill>
                  <a:srgbClr val="000000"/>
                </a:solidFill>
                <a:latin typeface="Calibri"/>
              </a:rPr>
              <a:t> Anni ‘90: si parla dei flussi migratori dall’Albania e il tema inizia ad essere  fortemente politicizzato.</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214">
                                            <p:txEl>
                                              <p:pRg st="0" end="147"/>
                                            </p:txEl>
                                          </p:spTgt>
                                        </p:tgtEl>
                                        <p:attrNameLst>
                                          <p:attrName>style.visibility</p:attrName>
                                        </p:attrNameLst>
                                      </p:cBhvr>
                                      <p:to>
                                        <p:strVal val="visible"/>
                                      </p:to>
                                    </p:set>
                                    <p:animEffect transition="in" filter="fade">
                                      <p:cBhvr additive="repl">
                                        <p:cTn id="7" dur="1000" fill="freeze"/>
                                        <p:tgtEl>
                                          <p:spTgt spid="214">
                                            <p:txEl>
                                              <p:pRg st="0" end="147"/>
                                            </p:txEl>
                                          </p:spTgt>
                                        </p:tgtEl>
                                      </p:cBhvr>
                                    </p:animEffect>
                                    <p:anim calcmode="lin" valueType="num">
                                      <p:cBhvr additive="repl">
                                        <p:cTn id="8" dur="1000" fill="hold"/>
                                        <p:tgtEl>
                                          <p:spTgt spid="214">
                                            <p:txEl>
                                              <p:pRg st="0" end="147"/>
                                            </p:txEl>
                                          </p:spTgt>
                                        </p:tgtEl>
                                        <p:attrNameLst>
                                          <p:attrName>ppt_x</p:attrName>
                                        </p:attrNameLst>
                                      </p:cBhvr>
                                      <p:tavLst>
                                        <p:tav tm="0">
                                          <p:val>
                                            <p:strVal val="#ppt_x"/>
                                          </p:val>
                                        </p:tav>
                                        <p:tav tm="100000">
                                          <p:val>
                                            <p:strVal val="#ppt_x"/>
                                          </p:val>
                                        </p:tav>
                                      </p:tavLst>
                                    </p:anim>
                                    <p:anim calcmode="lin" valueType="num">
                                      <p:cBhvr additive="repl">
                                        <p:cTn id="9" dur="1000" fill="hold"/>
                                        <p:tgtEl>
                                          <p:spTgt spid="214">
                                            <p:txEl>
                                              <p:pRg st="0" end="14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fill="hold" nodeType="clickEffect">
                                  <p:stCondLst>
                                    <p:cond delay="0"/>
                                  </p:stCondLst>
                                  <p:childTnLst>
                                    <p:set>
                                      <p:cBhvr>
                                        <p:cTn id="13" dur="1" fill="hold">
                                          <p:stCondLst>
                                            <p:cond delay="0"/>
                                          </p:stCondLst>
                                        </p:cTn>
                                        <p:tgtEl>
                                          <p:spTgt spid="214">
                                            <p:txEl>
                                              <p:pRg st="147" end="255"/>
                                            </p:txEl>
                                          </p:spTgt>
                                        </p:tgtEl>
                                        <p:attrNameLst>
                                          <p:attrName>style.visibility</p:attrName>
                                        </p:attrNameLst>
                                      </p:cBhvr>
                                      <p:to>
                                        <p:strVal val="visible"/>
                                      </p:to>
                                    </p:set>
                                    <p:animEffect transition="in" filter="fade">
                                      <p:cBhvr additive="repl">
                                        <p:cTn id="14" dur="1000" fill="freeze"/>
                                        <p:tgtEl>
                                          <p:spTgt spid="214">
                                            <p:txEl>
                                              <p:pRg st="147" end="255"/>
                                            </p:txEl>
                                          </p:spTgt>
                                        </p:tgtEl>
                                      </p:cBhvr>
                                    </p:animEffect>
                                    <p:anim calcmode="lin" valueType="num">
                                      <p:cBhvr additive="repl">
                                        <p:cTn id="15" dur="1000" fill="hold"/>
                                        <p:tgtEl>
                                          <p:spTgt spid="214">
                                            <p:txEl>
                                              <p:pRg st="147" end="255"/>
                                            </p:txEl>
                                          </p:spTgt>
                                        </p:tgtEl>
                                        <p:attrNameLst>
                                          <p:attrName>ppt_x</p:attrName>
                                        </p:attrNameLst>
                                      </p:cBhvr>
                                      <p:tavLst>
                                        <p:tav tm="0">
                                          <p:val>
                                            <p:strVal val="#ppt_x"/>
                                          </p:val>
                                        </p:tav>
                                        <p:tav tm="100000">
                                          <p:val>
                                            <p:strVal val="#ppt_x"/>
                                          </p:val>
                                        </p:tav>
                                      </p:tavLst>
                                    </p:anim>
                                    <p:anim calcmode="lin" valueType="num">
                                      <p:cBhvr additive="repl">
                                        <p:cTn id="16" dur="1000" fill="hold"/>
                                        <p:tgtEl>
                                          <p:spTgt spid="214">
                                            <p:txEl>
                                              <p:pRg st="147" end="25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 name="CustomShape 1"/>
          <p:cNvSpPr/>
          <p:nvPr/>
        </p:nvSpPr>
        <p:spPr>
          <a:xfrm>
            <a:off x="0" y="0"/>
            <a:ext cx="4561200" cy="6857640"/>
          </a:xfrm>
          <a:prstGeom prst="rect">
            <a:avLst/>
          </a:prstGeom>
          <a:solidFill>
            <a:srgbClr val="4F81BD"/>
          </a:solidFill>
        </p:spPr>
      </p:sp>
      <p:sp>
        <p:nvSpPr>
          <p:cNvPr id="216" name="CustomShape 2"/>
          <p:cNvSpPr/>
          <p:nvPr/>
        </p:nvSpPr>
        <p:spPr>
          <a:xfrm>
            <a:off x="0" y="0"/>
            <a:ext cx="9143640" cy="6857640"/>
          </a:xfrm>
          <a:prstGeom prst="rect">
            <a:avLst/>
          </a:prstGeom>
          <a:gradFill>
            <a:gsLst>
              <a:gs pos="0">
                <a:srgbClr val="4274AF"/>
              </a:gs>
              <a:gs pos="100000">
                <a:srgbClr val="4A452A"/>
              </a:gs>
            </a:gsLst>
            <a:lin ang="4200000"/>
          </a:gradFill>
        </p:spPr>
      </p:sp>
      <p:pic>
        <p:nvPicPr>
          <p:cNvPr id="217" name="Picture 11"/>
          <p:cNvPicPr/>
          <p:nvPr/>
        </p:nvPicPr>
        <p:blipFill>
          <a:blip r:embed="rId2"/>
          <a:stretch>
            <a:fillRect/>
          </a:stretch>
        </p:blipFill>
        <p:spPr>
          <a:xfrm>
            <a:off x="0" y="0"/>
            <a:ext cx="9143640" cy="6857640"/>
          </a:xfrm>
          <a:prstGeom prst="rect">
            <a:avLst/>
          </a:prstGeom>
        </p:spPr>
      </p:pic>
      <p:sp>
        <p:nvSpPr>
          <p:cNvPr id="218" name="TextShape 3"/>
          <p:cNvSpPr txBox="1"/>
          <p:nvPr/>
        </p:nvSpPr>
        <p:spPr>
          <a:xfrm>
            <a:off x="479880" y="2053800"/>
            <a:ext cx="2751480" cy="2759760"/>
          </a:xfrm>
          <a:prstGeom prst="rect">
            <a:avLst/>
          </a:prstGeom>
        </p:spPr>
        <p:txBody>
          <a:bodyPr anchor="ctr"/>
          <a:lstStyle/>
          <a:p>
            <a:pPr algn="ctr"/>
            <a:r>
              <a:rPr lang="it-IT" sz="4400">
                <a:solidFill>
                  <a:srgbClr val="FFFFFF"/>
                </a:solidFill>
                <a:latin typeface="Calibri"/>
              </a:rPr>
              <a:t>Anni Duemila</a:t>
            </a:r>
            <a:endParaRPr/>
          </a:p>
        </p:txBody>
      </p:sp>
      <p:sp>
        <p:nvSpPr>
          <p:cNvPr id="219" name="TextShape 4"/>
          <p:cNvSpPr txBox="1"/>
          <p:nvPr/>
        </p:nvSpPr>
        <p:spPr>
          <a:xfrm>
            <a:off x="4561560" y="465480"/>
            <a:ext cx="3985560" cy="5915520"/>
          </a:xfrm>
          <a:prstGeom prst="rect">
            <a:avLst/>
          </a:prstGeom>
        </p:spPr>
        <p:txBody>
          <a:bodyPr anchor="ctr"/>
          <a:lstStyle/>
          <a:p>
            <a:pPr>
              <a:buFont typeface="Arial"/>
              <a:buChar char="•"/>
            </a:pPr>
            <a:r>
              <a:rPr lang="it-IT" sz="2400">
                <a:solidFill>
                  <a:srgbClr val="000000"/>
                </a:solidFill>
                <a:latin typeface="Calibri"/>
              </a:rPr>
              <a:t>Lettura securitaria</a:t>
            </a:r>
            <a:endParaRPr/>
          </a:p>
          <a:p>
            <a:pPr>
              <a:buFont typeface="Arial"/>
              <a:buChar char="•"/>
            </a:pPr>
            <a:r>
              <a:rPr lang="it-IT" sz="2400">
                <a:solidFill>
                  <a:srgbClr val="000000"/>
                </a:solidFill>
                <a:latin typeface="Calibri"/>
              </a:rPr>
              <a:t>Prevalenza della cronaca (nera e giudiziaria)</a:t>
            </a:r>
            <a:endParaRPr/>
          </a:p>
          <a:p>
            <a:pPr>
              <a:buFont typeface="Arial"/>
              <a:buChar char="•"/>
            </a:pPr>
            <a:r>
              <a:rPr lang="it-IT" sz="2400">
                <a:solidFill>
                  <a:srgbClr val="000000"/>
                </a:solidFill>
                <a:latin typeface="Calibri"/>
              </a:rPr>
              <a:t>Correlazione tra flussi migratori e problemi «di casa»</a:t>
            </a:r>
            <a:endParaRPr/>
          </a:p>
          <a:p>
            <a:pPr>
              <a:buFont typeface="Arial"/>
              <a:buChar char="•"/>
            </a:pPr>
            <a:r>
              <a:rPr lang="it-IT" sz="2400">
                <a:solidFill>
                  <a:srgbClr val="000000"/>
                </a:solidFill>
                <a:latin typeface="Calibri"/>
              </a:rPr>
              <a:t>Limitato sistema delle fonti</a:t>
            </a:r>
            <a:endParaRPr/>
          </a:p>
          <a:p>
            <a:pPr>
              <a:buFont typeface="Arial"/>
              <a:buChar char="•"/>
            </a:pPr>
            <a:r>
              <a:rPr lang="it-IT" sz="2400">
                <a:solidFill>
                  <a:srgbClr val="000000"/>
                </a:solidFill>
                <a:latin typeface="Calibri"/>
              </a:rPr>
              <a:t>Chiave emergenziale, toni allarmistici</a:t>
            </a:r>
            <a:endParaRPr/>
          </a:p>
          <a:p>
            <a:pPr>
              <a:buFont typeface="Arial"/>
              <a:buChar char="•"/>
            </a:pPr>
            <a:r>
              <a:rPr lang="it-IT" sz="2400">
                <a:solidFill>
                  <a:srgbClr val="000000"/>
                </a:solidFill>
                <a:latin typeface="Calibri"/>
              </a:rPr>
              <a:t>Migranti «silenti»</a:t>
            </a:r>
            <a:endParaRPr/>
          </a:p>
          <a:p>
            <a:pPr>
              <a:buFont typeface="Arial"/>
              <a:buChar char="•"/>
            </a:pPr>
            <a:r>
              <a:rPr lang="it-IT" sz="2400">
                <a:solidFill>
                  <a:srgbClr val="000000"/>
                </a:solidFill>
                <a:latin typeface="Calibri"/>
              </a:rPr>
              <a:t>Etnicizzazione dei titoli</a:t>
            </a:r>
            <a:endParaRPr/>
          </a:p>
          <a:p>
            <a:endParaRPr/>
          </a:p>
          <a:p>
            <a:pPr algn="ctr"/>
            <a:r>
              <a:rPr lang="it-IT" sz="2400">
                <a:solidFill>
                  <a:srgbClr val="000000"/>
                </a:solidFill>
                <a:latin typeface="Calibri"/>
              </a:rPr>
              <a:t>INIZIA LA RETORICA DEGLI SBARCHI</a:t>
            </a:r>
            <a:endParaRPr/>
          </a:p>
          <a:p>
            <a:r>
              <a:rPr lang="it-IT" sz="2400">
                <a:solidFill>
                  <a:srgbClr val="000000"/>
                </a:solidFill>
                <a:latin typeface="Calibri"/>
              </a:rPr>
              <a:t>Criminalità-clandestinità-arrivi</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219">
                                            <p:txEl>
                                              <p:pRg st="0" end="20"/>
                                            </p:txEl>
                                          </p:spTgt>
                                        </p:tgtEl>
                                        <p:attrNameLst>
                                          <p:attrName>style.visibility</p:attrName>
                                        </p:attrNameLst>
                                      </p:cBhvr>
                                      <p:to>
                                        <p:strVal val="visible"/>
                                      </p:to>
                                    </p:set>
                                    <p:animEffect transition="in" filter="fade">
                                      <p:cBhvr additive="repl">
                                        <p:cTn id="7" dur="1000" fill="freeze"/>
                                        <p:tgtEl>
                                          <p:spTgt spid="219">
                                            <p:txEl>
                                              <p:pRg st="0" end="20"/>
                                            </p:txEl>
                                          </p:spTgt>
                                        </p:tgtEl>
                                      </p:cBhvr>
                                    </p:animEffect>
                                    <p:anim calcmode="lin" valueType="num">
                                      <p:cBhvr additive="repl">
                                        <p:cTn id="8" dur="1000" fill="hold"/>
                                        <p:tgtEl>
                                          <p:spTgt spid="219">
                                            <p:txEl>
                                              <p:pRg st="0" end="20"/>
                                            </p:txEl>
                                          </p:spTgt>
                                        </p:tgtEl>
                                        <p:attrNameLst>
                                          <p:attrName>ppt_x</p:attrName>
                                        </p:attrNameLst>
                                      </p:cBhvr>
                                      <p:tavLst>
                                        <p:tav tm="0">
                                          <p:val>
                                            <p:strVal val="#ppt_x"/>
                                          </p:val>
                                        </p:tav>
                                        <p:tav tm="100000">
                                          <p:val>
                                            <p:strVal val="#ppt_x"/>
                                          </p:val>
                                        </p:tav>
                                      </p:tavLst>
                                    </p:anim>
                                    <p:anim calcmode="lin" valueType="num">
                                      <p:cBhvr additive="repl">
                                        <p:cTn id="9" dur="1000" fill="hold"/>
                                        <p:tgtEl>
                                          <p:spTgt spid="219">
                                            <p:txEl>
                                              <p:pRg st="0" end="2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fill="hold" nodeType="clickEffect">
                                  <p:stCondLst>
                                    <p:cond delay="0"/>
                                  </p:stCondLst>
                                  <p:childTnLst>
                                    <p:set>
                                      <p:cBhvr>
                                        <p:cTn id="13" dur="1" fill="hold">
                                          <p:stCondLst>
                                            <p:cond delay="0"/>
                                          </p:stCondLst>
                                        </p:cTn>
                                        <p:tgtEl>
                                          <p:spTgt spid="219">
                                            <p:txEl>
                                              <p:pRg st="20" end="66"/>
                                            </p:txEl>
                                          </p:spTgt>
                                        </p:tgtEl>
                                        <p:attrNameLst>
                                          <p:attrName>style.visibility</p:attrName>
                                        </p:attrNameLst>
                                      </p:cBhvr>
                                      <p:to>
                                        <p:strVal val="visible"/>
                                      </p:to>
                                    </p:set>
                                    <p:animEffect transition="in" filter="fade">
                                      <p:cBhvr additive="repl">
                                        <p:cTn id="14" dur="1000" fill="freeze"/>
                                        <p:tgtEl>
                                          <p:spTgt spid="219">
                                            <p:txEl>
                                              <p:pRg st="20" end="66"/>
                                            </p:txEl>
                                          </p:spTgt>
                                        </p:tgtEl>
                                      </p:cBhvr>
                                    </p:animEffect>
                                    <p:anim calcmode="lin" valueType="num">
                                      <p:cBhvr additive="repl">
                                        <p:cTn id="15" dur="1000" fill="hold"/>
                                        <p:tgtEl>
                                          <p:spTgt spid="219">
                                            <p:txEl>
                                              <p:pRg st="20" end="66"/>
                                            </p:txEl>
                                          </p:spTgt>
                                        </p:tgtEl>
                                        <p:attrNameLst>
                                          <p:attrName>ppt_x</p:attrName>
                                        </p:attrNameLst>
                                      </p:cBhvr>
                                      <p:tavLst>
                                        <p:tav tm="0">
                                          <p:val>
                                            <p:strVal val="#ppt_x"/>
                                          </p:val>
                                        </p:tav>
                                        <p:tav tm="100000">
                                          <p:val>
                                            <p:strVal val="#ppt_x"/>
                                          </p:val>
                                        </p:tav>
                                      </p:tavLst>
                                    </p:anim>
                                    <p:anim calcmode="lin" valueType="num">
                                      <p:cBhvr additive="repl">
                                        <p:cTn id="16" dur="1000" fill="hold"/>
                                        <p:tgtEl>
                                          <p:spTgt spid="219">
                                            <p:txEl>
                                              <p:pRg st="20" end="6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fill="hold" nodeType="clickEffect">
                                  <p:stCondLst>
                                    <p:cond delay="0"/>
                                  </p:stCondLst>
                                  <p:childTnLst>
                                    <p:set>
                                      <p:cBhvr>
                                        <p:cTn id="20" dur="1" fill="hold">
                                          <p:stCondLst>
                                            <p:cond delay="0"/>
                                          </p:stCondLst>
                                        </p:cTn>
                                        <p:tgtEl>
                                          <p:spTgt spid="219">
                                            <p:txEl>
                                              <p:pRg st="66" end="121"/>
                                            </p:txEl>
                                          </p:spTgt>
                                        </p:tgtEl>
                                        <p:attrNameLst>
                                          <p:attrName>style.visibility</p:attrName>
                                        </p:attrNameLst>
                                      </p:cBhvr>
                                      <p:to>
                                        <p:strVal val="visible"/>
                                      </p:to>
                                    </p:set>
                                    <p:animEffect transition="in" filter="fade">
                                      <p:cBhvr additive="repl">
                                        <p:cTn id="21" dur="1000" fill="freeze"/>
                                        <p:tgtEl>
                                          <p:spTgt spid="219">
                                            <p:txEl>
                                              <p:pRg st="66" end="121"/>
                                            </p:txEl>
                                          </p:spTgt>
                                        </p:tgtEl>
                                      </p:cBhvr>
                                    </p:animEffect>
                                    <p:anim calcmode="lin" valueType="num">
                                      <p:cBhvr additive="repl">
                                        <p:cTn id="22" dur="1000" fill="hold"/>
                                        <p:tgtEl>
                                          <p:spTgt spid="219">
                                            <p:txEl>
                                              <p:pRg st="66" end="121"/>
                                            </p:txEl>
                                          </p:spTgt>
                                        </p:tgtEl>
                                        <p:attrNameLst>
                                          <p:attrName>ppt_x</p:attrName>
                                        </p:attrNameLst>
                                      </p:cBhvr>
                                      <p:tavLst>
                                        <p:tav tm="0">
                                          <p:val>
                                            <p:strVal val="#ppt_x"/>
                                          </p:val>
                                        </p:tav>
                                        <p:tav tm="100000">
                                          <p:val>
                                            <p:strVal val="#ppt_x"/>
                                          </p:val>
                                        </p:tav>
                                      </p:tavLst>
                                    </p:anim>
                                    <p:anim calcmode="lin" valueType="num">
                                      <p:cBhvr additive="repl">
                                        <p:cTn id="23" dur="1000" fill="hold"/>
                                        <p:tgtEl>
                                          <p:spTgt spid="219">
                                            <p:txEl>
                                              <p:pRg st="66" end="12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fill="hold" nodeType="clickEffect">
                                  <p:stCondLst>
                                    <p:cond delay="0"/>
                                  </p:stCondLst>
                                  <p:childTnLst>
                                    <p:set>
                                      <p:cBhvr>
                                        <p:cTn id="27" dur="1" fill="hold">
                                          <p:stCondLst>
                                            <p:cond delay="0"/>
                                          </p:stCondLst>
                                        </p:cTn>
                                        <p:tgtEl>
                                          <p:spTgt spid="219">
                                            <p:txEl>
                                              <p:pRg st="121" end="150"/>
                                            </p:txEl>
                                          </p:spTgt>
                                        </p:tgtEl>
                                        <p:attrNameLst>
                                          <p:attrName>style.visibility</p:attrName>
                                        </p:attrNameLst>
                                      </p:cBhvr>
                                      <p:to>
                                        <p:strVal val="visible"/>
                                      </p:to>
                                    </p:set>
                                    <p:animEffect transition="in" filter="fade">
                                      <p:cBhvr additive="repl">
                                        <p:cTn id="28" dur="1000" fill="freeze"/>
                                        <p:tgtEl>
                                          <p:spTgt spid="219">
                                            <p:txEl>
                                              <p:pRg st="121" end="150"/>
                                            </p:txEl>
                                          </p:spTgt>
                                        </p:tgtEl>
                                      </p:cBhvr>
                                    </p:animEffect>
                                    <p:anim calcmode="lin" valueType="num">
                                      <p:cBhvr additive="repl">
                                        <p:cTn id="29" dur="1000" fill="hold"/>
                                        <p:tgtEl>
                                          <p:spTgt spid="219">
                                            <p:txEl>
                                              <p:pRg st="121" end="150"/>
                                            </p:txEl>
                                          </p:spTgt>
                                        </p:tgtEl>
                                        <p:attrNameLst>
                                          <p:attrName>ppt_x</p:attrName>
                                        </p:attrNameLst>
                                      </p:cBhvr>
                                      <p:tavLst>
                                        <p:tav tm="0">
                                          <p:val>
                                            <p:strVal val="#ppt_x"/>
                                          </p:val>
                                        </p:tav>
                                        <p:tav tm="100000">
                                          <p:val>
                                            <p:strVal val="#ppt_x"/>
                                          </p:val>
                                        </p:tav>
                                      </p:tavLst>
                                    </p:anim>
                                    <p:anim calcmode="lin" valueType="num">
                                      <p:cBhvr additive="repl">
                                        <p:cTn id="30" dur="1000" fill="hold"/>
                                        <p:tgtEl>
                                          <p:spTgt spid="219">
                                            <p:txEl>
                                              <p:pRg st="121" end="15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fill="hold" nodeType="clickEffect">
                                  <p:stCondLst>
                                    <p:cond delay="0"/>
                                  </p:stCondLst>
                                  <p:childTnLst>
                                    <p:set>
                                      <p:cBhvr>
                                        <p:cTn id="34" dur="1" fill="hold">
                                          <p:stCondLst>
                                            <p:cond delay="0"/>
                                          </p:stCondLst>
                                        </p:cTn>
                                        <p:tgtEl>
                                          <p:spTgt spid="219">
                                            <p:txEl>
                                              <p:pRg st="150" end="189"/>
                                            </p:txEl>
                                          </p:spTgt>
                                        </p:tgtEl>
                                        <p:attrNameLst>
                                          <p:attrName>style.visibility</p:attrName>
                                        </p:attrNameLst>
                                      </p:cBhvr>
                                      <p:to>
                                        <p:strVal val="visible"/>
                                      </p:to>
                                    </p:set>
                                    <p:animEffect transition="in" filter="fade">
                                      <p:cBhvr additive="repl">
                                        <p:cTn id="35" dur="1000" fill="freeze"/>
                                        <p:tgtEl>
                                          <p:spTgt spid="219">
                                            <p:txEl>
                                              <p:pRg st="150" end="189"/>
                                            </p:txEl>
                                          </p:spTgt>
                                        </p:tgtEl>
                                      </p:cBhvr>
                                    </p:animEffect>
                                    <p:anim calcmode="lin" valueType="num">
                                      <p:cBhvr additive="repl">
                                        <p:cTn id="36" dur="1000" fill="hold"/>
                                        <p:tgtEl>
                                          <p:spTgt spid="219">
                                            <p:txEl>
                                              <p:pRg st="150" end="189"/>
                                            </p:txEl>
                                          </p:spTgt>
                                        </p:tgtEl>
                                        <p:attrNameLst>
                                          <p:attrName>ppt_x</p:attrName>
                                        </p:attrNameLst>
                                      </p:cBhvr>
                                      <p:tavLst>
                                        <p:tav tm="0">
                                          <p:val>
                                            <p:strVal val="#ppt_x"/>
                                          </p:val>
                                        </p:tav>
                                        <p:tav tm="100000">
                                          <p:val>
                                            <p:strVal val="#ppt_x"/>
                                          </p:val>
                                        </p:tav>
                                      </p:tavLst>
                                    </p:anim>
                                    <p:anim calcmode="lin" valueType="num">
                                      <p:cBhvr additive="repl">
                                        <p:cTn id="37" dur="1000" fill="hold"/>
                                        <p:tgtEl>
                                          <p:spTgt spid="219">
                                            <p:txEl>
                                              <p:pRg st="150" end="18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fill="hold" nodeType="clickEffect">
                                  <p:stCondLst>
                                    <p:cond delay="0"/>
                                  </p:stCondLst>
                                  <p:childTnLst>
                                    <p:set>
                                      <p:cBhvr>
                                        <p:cTn id="41" dur="1" fill="hold">
                                          <p:stCondLst>
                                            <p:cond delay="0"/>
                                          </p:stCondLst>
                                        </p:cTn>
                                        <p:tgtEl>
                                          <p:spTgt spid="219">
                                            <p:txEl>
                                              <p:pRg st="189" end="208"/>
                                            </p:txEl>
                                          </p:spTgt>
                                        </p:tgtEl>
                                        <p:attrNameLst>
                                          <p:attrName>style.visibility</p:attrName>
                                        </p:attrNameLst>
                                      </p:cBhvr>
                                      <p:to>
                                        <p:strVal val="visible"/>
                                      </p:to>
                                    </p:set>
                                    <p:animEffect transition="in" filter="fade">
                                      <p:cBhvr additive="repl">
                                        <p:cTn id="42" dur="1000" fill="freeze"/>
                                        <p:tgtEl>
                                          <p:spTgt spid="219">
                                            <p:txEl>
                                              <p:pRg st="189" end="208"/>
                                            </p:txEl>
                                          </p:spTgt>
                                        </p:tgtEl>
                                      </p:cBhvr>
                                    </p:animEffect>
                                    <p:anim calcmode="lin" valueType="num">
                                      <p:cBhvr additive="repl">
                                        <p:cTn id="43" dur="1000" fill="hold"/>
                                        <p:tgtEl>
                                          <p:spTgt spid="219">
                                            <p:txEl>
                                              <p:pRg st="189" end="208"/>
                                            </p:txEl>
                                          </p:spTgt>
                                        </p:tgtEl>
                                        <p:attrNameLst>
                                          <p:attrName>ppt_x</p:attrName>
                                        </p:attrNameLst>
                                      </p:cBhvr>
                                      <p:tavLst>
                                        <p:tav tm="0">
                                          <p:val>
                                            <p:strVal val="#ppt_x"/>
                                          </p:val>
                                        </p:tav>
                                        <p:tav tm="100000">
                                          <p:val>
                                            <p:strVal val="#ppt_x"/>
                                          </p:val>
                                        </p:tav>
                                      </p:tavLst>
                                    </p:anim>
                                    <p:anim calcmode="lin" valueType="num">
                                      <p:cBhvr additive="repl">
                                        <p:cTn id="44" dur="1000" fill="hold"/>
                                        <p:tgtEl>
                                          <p:spTgt spid="219">
                                            <p:txEl>
                                              <p:pRg st="189" end="20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fill="hold" nodeType="clickEffect">
                                  <p:stCondLst>
                                    <p:cond delay="0"/>
                                  </p:stCondLst>
                                  <p:childTnLst>
                                    <p:set>
                                      <p:cBhvr>
                                        <p:cTn id="48" dur="1" fill="hold">
                                          <p:stCondLst>
                                            <p:cond delay="0"/>
                                          </p:stCondLst>
                                        </p:cTn>
                                        <p:tgtEl>
                                          <p:spTgt spid="219">
                                            <p:txEl>
                                              <p:pRg st="208" end="234"/>
                                            </p:txEl>
                                          </p:spTgt>
                                        </p:tgtEl>
                                        <p:attrNameLst>
                                          <p:attrName>style.visibility</p:attrName>
                                        </p:attrNameLst>
                                      </p:cBhvr>
                                      <p:to>
                                        <p:strVal val="visible"/>
                                      </p:to>
                                    </p:set>
                                    <p:animEffect transition="in" filter="fade">
                                      <p:cBhvr additive="repl">
                                        <p:cTn id="49" dur="1000" fill="freeze"/>
                                        <p:tgtEl>
                                          <p:spTgt spid="219">
                                            <p:txEl>
                                              <p:pRg st="208" end="234"/>
                                            </p:txEl>
                                          </p:spTgt>
                                        </p:tgtEl>
                                      </p:cBhvr>
                                    </p:animEffect>
                                    <p:anim calcmode="lin" valueType="num">
                                      <p:cBhvr additive="repl">
                                        <p:cTn id="50" dur="1000" fill="hold"/>
                                        <p:tgtEl>
                                          <p:spTgt spid="219">
                                            <p:txEl>
                                              <p:pRg st="208" end="234"/>
                                            </p:txEl>
                                          </p:spTgt>
                                        </p:tgtEl>
                                        <p:attrNameLst>
                                          <p:attrName>ppt_x</p:attrName>
                                        </p:attrNameLst>
                                      </p:cBhvr>
                                      <p:tavLst>
                                        <p:tav tm="0">
                                          <p:val>
                                            <p:strVal val="#ppt_x"/>
                                          </p:val>
                                        </p:tav>
                                        <p:tav tm="100000">
                                          <p:val>
                                            <p:strVal val="#ppt_x"/>
                                          </p:val>
                                        </p:tav>
                                      </p:tavLst>
                                    </p:anim>
                                    <p:anim calcmode="lin" valueType="num">
                                      <p:cBhvr additive="repl">
                                        <p:cTn id="51" dur="1000" fill="hold"/>
                                        <p:tgtEl>
                                          <p:spTgt spid="219">
                                            <p:txEl>
                                              <p:pRg st="208" end="23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fill="hold" nodeType="clickEffect">
                                  <p:stCondLst>
                                    <p:cond delay="0"/>
                                  </p:stCondLst>
                                  <p:childTnLst>
                                    <p:set>
                                      <p:cBhvr>
                                        <p:cTn id="55" dur="1" fill="hold">
                                          <p:stCondLst>
                                            <p:cond delay="0"/>
                                          </p:stCondLst>
                                        </p:cTn>
                                        <p:tgtEl>
                                          <p:spTgt spid="219">
                                            <p:txEl>
                                              <p:pRg st="235" end="268"/>
                                            </p:txEl>
                                          </p:spTgt>
                                        </p:tgtEl>
                                        <p:attrNameLst>
                                          <p:attrName>style.visibility</p:attrName>
                                        </p:attrNameLst>
                                      </p:cBhvr>
                                      <p:to>
                                        <p:strVal val="visible"/>
                                      </p:to>
                                    </p:set>
                                    <p:animEffect transition="in" filter="fade">
                                      <p:cBhvr additive="repl">
                                        <p:cTn id="56" dur="1000" fill="freeze"/>
                                        <p:tgtEl>
                                          <p:spTgt spid="219">
                                            <p:txEl>
                                              <p:pRg st="235" end="268"/>
                                            </p:txEl>
                                          </p:spTgt>
                                        </p:tgtEl>
                                      </p:cBhvr>
                                    </p:animEffect>
                                    <p:anim calcmode="lin" valueType="num">
                                      <p:cBhvr additive="repl">
                                        <p:cTn id="57" dur="1000" fill="hold"/>
                                        <p:tgtEl>
                                          <p:spTgt spid="219">
                                            <p:txEl>
                                              <p:pRg st="235" end="268"/>
                                            </p:txEl>
                                          </p:spTgt>
                                        </p:tgtEl>
                                        <p:attrNameLst>
                                          <p:attrName>ppt_x</p:attrName>
                                        </p:attrNameLst>
                                      </p:cBhvr>
                                      <p:tavLst>
                                        <p:tav tm="0">
                                          <p:val>
                                            <p:strVal val="#ppt_x"/>
                                          </p:val>
                                        </p:tav>
                                        <p:tav tm="100000">
                                          <p:val>
                                            <p:strVal val="#ppt_x"/>
                                          </p:val>
                                        </p:tav>
                                      </p:tavLst>
                                    </p:anim>
                                    <p:anim calcmode="lin" valueType="num">
                                      <p:cBhvr additive="repl">
                                        <p:cTn id="58" dur="1000" fill="hold"/>
                                        <p:tgtEl>
                                          <p:spTgt spid="219">
                                            <p:txEl>
                                              <p:pRg st="235" end="26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fill="hold" nodeType="clickEffect">
                                  <p:stCondLst>
                                    <p:cond delay="0"/>
                                  </p:stCondLst>
                                  <p:childTnLst>
                                    <p:set>
                                      <p:cBhvr>
                                        <p:cTn id="62" dur="1" fill="hold">
                                          <p:stCondLst>
                                            <p:cond delay="0"/>
                                          </p:stCondLst>
                                        </p:cTn>
                                        <p:tgtEl>
                                          <p:spTgt spid="219">
                                            <p:txEl>
                                              <p:pRg st="268" end="301"/>
                                            </p:txEl>
                                          </p:spTgt>
                                        </p:tgtEl>
                                        <p:attrNameLst>
                                          <p:attrName>style.visibility</p:attrName>
                                        </p:attrNameLst>
                                      </p:cBhvr>
                                      <p:to>
                                        <p:strVal val="visible"/>
                                      </p:to>
                                    </p:set>
                                    <p:animEffect transition="in" filter="fade">
                                      <p:cBhvr additive="repl">
                                        <p:cTn id="63" dur="1000" fill="freeze"/>
                                        <p:tgtEl>
                                          <p:spTgt spid="219">
                                            <p:txEl>
                                              <p:pRg st="268" end="301"/>
                                            </p:txEl>
                                          </p:spTgt>
                                        </p:tgtEl>
                                      </p:cBhvr>
                                    </p:animEffect>
                                    <p:anim calcmode="lin" valueType="num">
                                      <p:cBhvr additive="repl">
                                        <p:cTn id="64" dur="1000" fill="hold"/>
                                        <p:tgtEl>
                                          <p:spTgt spid="219">
                                            <p:txEl>
                                              <p:pRg st="268" end="301"/>
                                            </p:txEl>
                                          </p:spTgt>
                                        </p:tgtEl>
                                        <p:attrNameLst>
                                          <p:attrName>ppt_x</p:attrName>
                                        </p:attrNameLst>
                                      </p:cBhvr>
                                      <p:tavLst>
                                        <p:tav tm="0">
                                          <p:val>
                                            <p:strVal val="#ppt_x"/>
                                          </p:val>
                                        </p:tav>
                                        <p:tav tm="100000">
                                          <p:val>
                                            <p:strVal val="#ppt_x"/>
                                          </p:val>
                                        </p:tav>
                                      </p:tavLst>
                                    </p:anim>
                                    <p:anim calcmode="lin" valueType="num">
                                      <p:cBhvr additive="repl">
                                        <p:cTn id="65" dur="1000" fill="hold"/>
                                        <p:tgtEl>
                                          <p:spTgt spid="219">
                                            <p:txEl>
                                              <p:pRg st="268" end="30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Immagine 3"/>
          <p:cNvPicPr/>
          <p:nvPr/>
        </p:nvPicPr>
        <p:blipFill>
          <a:blip r:embed="rId2"/>
          <a:stretch>
            <a:fillRect/>
          </a:stretch>
        </p:blipFill>
        <p:spPr>
          <a:xfrm>
            <a:off x="2411640" y="926640"/>
            <a:ext cx="2952000" cy="1872000"/>
          </a:xfrm>
          <a:prstGeom prst="rect">
            <a:avLst/>
          </a:prstGeom>
        </p:spPr>
      </p:pic>
      <p:pic>
        <p:nvPicPr>
          <p:cNvPr id="221" name="Immagine 4"/>
          <p:cNvPicPr/>
          <p:nvPr/>
        </p:nvPicPr>
        <p:blipFill>
          <a:blip r:embed="rId3"/>
          <a:stretch>
            <a:fillRect/>
          </a:stretch>
        </p:blipFill>
        <p:spPr>
          <a:xfrm>
            <a:off x="323640" y="2444400"/>
            <a:ext cx="3423240" cy="2652840"/>
          </a:xfrm>
          <a:prstGeom prst="rect">
            <a:avLst/>
          </a:prstGeom>
        </p:spPr>
      </p:pic>
      <p:pic>
        <p:nvPicPr>
          <p:cNvPr id="222" name="Immagine 5"/>
          <p:cNvPicPr/>
          <p:nvPr/>
        </p:nvPicPr>
        <p:blipFill>
          <a:blip r:embed="rId4"/>
          <a:stretch>
            <a:fillRect/>
          </a:stretch>
        </p:blipFill>
        <p:spPr>
          <a:xfrm>
            <a:off x="5868000" y="846720"/>
            <a:ext cx="2952000" cy="2592000"/>
          </a:xfrm>
          <a:prstGeom prst="rect">
            <a:avLst/>
          </a:prstGeom>
        </p:spPr>
      </p:pic>
      <p:pic>
        <p:nvPicPr>
          <p:cNvPr id="223" name="Immagine 7"/>
          <p:cNvPicPr/>
          <p:nvPr/>
        </p:nvPicPr>
        <p:blipFill>
          <a:blip r:embed="rId5"/>
          <a:stretch>
            <a:fillRect/>
          </a:stretch>
        </p:blipFill>
        <p:spPr>
          <a:xfrm>
            <a:off x="4500000" y="3720600"/>
            <a:ext cx="4477320" cy="2232000"/>
          </a:xfrm>
          <a:prstGeom prst="rect">
            <a:avLst/>
          </a:prstGeom>
        </p:spPr>
      </p:pic>
      <p:pic>
        <p:nvPicPr>
          <p:cNvPr id="224" name="Immagine 6"/>
          <p:cNvPicPr/>
          <p:nvPr/>
        </p:nvPicPr>
        <p:blipFill>
          <a:blip r:embed="rId6"/>
          <a:stretch>
            <a:fillRect/>
          </a:stretch>
        </p:blipFill>
        <p:spPr>
          <a:xfrm>
            <a:off x="166320" y="5193360"/>
            <a:ext cx="4680000" cy="13676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 name="CustomShape 1"/>
          <p:cNvSpPr/>
          <p:nvPr/>
        </p:nvSpPr>
        <p:spPr>
          <a:xfrm>
            <a:off x="0" y="0"/>
            <a:ext cx="3362040" cy="2158560"/>
          </a:xfrm>
          <a:prstGeom prst="rect">
            <a:avLst/>
          </a:prstGeom>
          <a:solidFill>
            <a:srgbClr val="000000"/>
          </a:solidFill>
        </p:spPr>
      </p:sp>
      <p:pic>
        <p:nvPicPr>
          <p:cNvPr id="226" name="Immagine 4"/>
          <p:cNvPicPr/>
          <p:nvPr/>
        </p:nvPicPr>
        <p:blipFill>
          <a:blip r:embed="rId2"/>
          <a:stretch>
            <a:fillRect/>
          </a:stretch>
        </p:blipFill>
        <p:spPr>
          <a:xfrm>
            <a:off x="0" y="2319840"/>
            <a:ext cx="6135480" cy="4534560"/>
          </a:xfrm>
          <a:prstGeom prst="rect">
            <a:avLst/>
          </a:prstGeom>
        </p:spPr>
      </p:pic>
      <p:sp>
        <p:nvSpPr>
          <p:cNvPr id="227" name="CustomShape 2"/>
          <p:cNvSpPr/>
          <p:nvPr/>
        </p:nvSpPr>
        <p:spPr>
          <a:xfrm>
            <a:off x="6250320" y="4727520"/>
            <a:ext cx="2897640" cy="2130120"/>
          </a:xfrm>
          <a:prstGeom prst="rect">
            <a:avLst/>
          </a:prstGeom>
          <a:solidFill>
            <a:srgbClr val="DDD9C3"/>
          </a:solidFill>
        </p:spPr>
      </p:sp>
      <p:sp>
        <p:nvSpPr>
          <p:cNvPr id="228" name="CustomShape 3"/>
          <p:cNvSpPr/>
          <p:nvPr/>
        </p:nvSpPr>
        <p:spPr>
          <a:xfrm>
            <a:off x="4068000" y="1124640"/>
            <a:ext cx="4248000" cy="2664000"/>
          </a:xfrm>
          <a:prstGeom prst="rect">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2400">
                <a:solidFill>
                  <a:srgbClr val="000000"/>
                </a:solidFill>
                <a:latin typeface="Calibri"/>
              </a:rPr>
              <a:t>Rappresentazione iconica degli sbarchi;</a:t>
            </a:r>
            <a:endParaRPr/>
          </a:p>
          <a:p>
            <a:pPr algn="ctr"/>
            <a:r>
              <a:rPr lang="it-IT" sz="2400">
                <a:solidFill>
                  <a:srgbClr val="000000"/>
                </a:solidFill>
                <a:latin typeface="Calibri"/>
              </a:rPr>
              <a:t>Corpi dematerializzati, disumanizzati (Nicolosi, 2017)</a:t>
            </a:r>
            <a:endParaRPr/>
          </a:p>
          <a:p>
            <a:pPr algn="ctr"/>
            <a:r>
              <a:rPr lang="it-IT" sz="2400">
                <a:solidFill>
                  <a:srgbClr val="000000"/>
                </a:solidFill>
                <a:latin typeface="Calibri"/>
              </a:rPr>
              <a:t>«Non –persone» (Dal Lago, 2009)</a:t>
            </a:r>
            <a:endParaRPr/>
          </a:p>
        </p:txBody>
      </p:sp>
      <p:pic>
        <p:nvPicPr>
          <p:cNvPr id="229" name="Immagine 15"/>
          <p:cNvPicPr/>
          <p:nvPr/>
        </p:nvPicPr>
        <p:blipFill>
          <a:blip r:embed="rId3"/>
          <a:stretch>
            <a:fillRect/>
          </a:stretch>
        </p:blipFill>
        <p:spPr>
          <a:xfrm>
            <a:off x="4572000" y="4221000"/>
            <a:ext cx="4108680" cy="2022480"/>
          </a:xfrm>
          <a:prstGeom prst="rect">
            <a:avLst/>
          </a:prstGeom>
        </p:spPr>
      </p:pic>
      <p:sp>
        <p:nvSpPr>
          <p:cNvPr id="230" name="CustomShape 4"/>
          <p:cNvSpPr/>
          <p:nvPr/>
        </p:nvSpPr>
        <p:spPr>
          <a:xfrm>
            <a:off x="591480" y="663840"/>
            <a:ext cx="2592000" cy="1656000"/>
          </a:xfrm>
          <a:prstGeom prst="ellipse">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a:solidFill>
                  <a:srgbClr val="000000"/>
                </a:solidFill>
                <a:latin typeface="Calibri"/>
              </a:rPr>
              <a:t>2013: </a:t>
            </a:r>
            <a:endParaRPr/>
          </a:p>
          <a:p>
            <a:pPr algn="ctr"/>
            <a:r>
              <a:rPr lang="it-IT">
                <a:solidFill>
                  <a:srgbClr val="000000"/>
                </a:solidFill>
                <a:latin typeface="Calibri"/>
              </a:rPr>
              <a:t>«CRISI DEI RIFUGIATI»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 name="Picture 2"/>
          <p:cNvPicPr/>
          <p:nvPr/>
        </p:nvPicPr>
        <p:blipFill>
          <a:blip r:embed="rId2"/>
          <a:stretch>
            <a:fillRect/>
          </a:stretch>
        </p:blipFill>
        <p:spPr>
          <a:xfrm>
            <a:off x="4187160" y="32400"/>
            <a:ext cx="4441680" cy="1872000"/>
          </a:xfrm>
          <a:prstGeom prst="rect">
            <a:avLst/>
          </a:prstGeom>
        </p:spPr>
      </p:pic>
      <p:sp>
        <p:nvSpPr>
          <p:cNvPr id="232" name="CustomShape 1"/>
          <p:cNvSpPr/>
          <p:nvPr/>
        </p:nvSpPr>
        <p:spPr>
          <a:xfrm>
            <a:off x="313560" y="1473480"/>
            <a:ext cx="5328360" cy="2160000"/>
          </a:xfrm>
          <a:prstGeom prst="roundRect">
            <a:avLst>
              <a:gd name="adj" fmla="val 3600"/>
            </a:avLst>
          </a:prstGeom>
          <a:gradFill>
            <a:gsLst>
              <a:gs pos="0">
                <a:srgbClr val="3E7FCC"/>
              </a:gs>
              <a:gs pos="100000">
                <a:srgbClr val="A4C1FF"/>
              </a:gs>
            </a:gsLst>
            <a:lin ang="16200000"/>
          </a:gradFill>
          <a:ln w="9360">
            <a:solidFill>
              <a:srgbClr val="4A7EBB"/>
            </a:solidFill>
            <a:round/>
          </a:ln>
        </p:spPr>
        <p:txBody>
          <a:bodyPr lIns="90000" tIns="45000" rIns="90000" bIns="45000" anchor="ctr"/>
          <a:lstStyle/>
          <a:p>
            <a:pPr algn="ctr"/>
            <a:r>
              <a:rPr lang="it-IT" sz="2800" b="1">
                <a:solidFill>
                  <a:srgbClr val="000000"/>
                </a:solidFill>
                <a:latin typeface="Calibri"/>
              </a:rPr>
              <a:t>RAPPRESENTAZIONE DICOTOMICA E TAUTOLOGICA DEL MIGRANTE</a:t>
            </a:r>
            <a:endParaRPr/>
          </a:p>
          <a:p>
            <a:pPr algn="ctr"/>
            <a:endParaRPr/>
          </a:p>
          <a:p>
            <a:pPr algn="ctr"/>
            <a:r>
              <a:rPr lang="it-IT">
                <a:solidFill>
                  <a:srgbClr val="000000"/>
                </a:solidFill>
                <a:latin typeface="Calibri"/>
              </a:rPr>
              <a:t>CRIMINALE/ EROE</a:t>
            </a:r>
            <a:endParaRPr/>
          </a:p>
        </p:txBody>
      </p:sp>
      <p:pic>
        <p:nvPicPr>
          <p:cNvPr id="233" name="Immagine 2"/>
          <p:cNvPicPr/>
          <p:nvPr/>
        </p:nvPicPr>
        <p:blipFill>
          <a:blip r:embed="rId3"/>
          <a:stretch>
            <a:fillRect/>
          </a:stretch>
        </p:blipFill>
        <p:spPr>
          <a:xfrm>
            <a:off x="3782880" y="3628800"/>
            <a:ext cx="5256360" cy="940320"/>
          </a:xfrm>
          <a:prstGeom prst="rect">
            <a:avLst/>
          </a:prstGeom>
        </p:spPr>
      </p:pic>
      <p:pic>
        <p:nvPicPr>
          <p:cNvPr id="234" name="Immagine 3"/>
          <p:cNvPicPr/>
          <p:nvPr/>
        </p:nvPicPr>
        <p:blipFill>
          <a:blip r:embed="rId4"/>
          <a:stretch>
            <a:fillRect/>
          </a:stretch>
        </p:blipFill>
        <p:spPr>
          <a:xfrm>
            <a:off x="4572000" y="4479840"/>
            <a:ext cx="4356720" cy="647640"/>
          </a:xfrm>
          <a:prstGeom prst="rect">
            <a:avLst/>
          </a:prstGeom>
        </p:spPr>
      </p:pic>
      <p:pic>
        <p:nvPicPr>
          <p:cNvPr id="235" name="Immagine 6"/>
          <p:cNvPicPr/>
          <p:nvPr/>
        </p:nvPicPr>
        <p:blipFill>
          <a:blip r:embed="rId5"/>
          <a:stretch>
            <a:fillRect/>
          </a:stretch>
        </p:blipFill>
        <p:spPr>
          <a:xfrm>
            <a:off x="5074920" y="5326200"/>
            <a:ext cx="4068720" cy="791640"/>
          </a:xfrm>
          <a:prstGeom prst="rect">
            <a:avLst/>
          </a:prstGeom>
        </p:spPr>
      </p:pic>
      <p:pic>
        <p:nvPicPr>
          <p:cNvPr id="236" name="Immagine 7"/>
          <p:cNvPicPr/>
          <p:nvPr/>
        </p:nvPicPr>
        <p:blipFill>
          <a:blip r:embed="rId6"/>
          <a:stretch>
            <a:fillRect/>
          </a:stretch>
        </p:blipFill>
        <p:spPr>
          <a:xfrm>
            <a:off x="453960" y="3714480"/>
            <a:ext cx="4820400" cy="1131120"/>
          </a:xfrm>
          <a:prstGeom prst="rect">
            <a:avLst/>
          </a:prstGeom>
        </p:spPr>
      </p:pic>
      <p:pic>
        <p:nvPicPr>
          <p:cNvPr id="237" name="Immagine 8"/>
          <p:cNvPicPr/>
          <p:nvPr/>
        </p:nvPicPr>
        <p:blipFill>
          <a:blip r:embed="rId7"/>
          <a:stretch>
            <a:fillRect/>
          </a:stretch>
        </p:blipFill>
        <p:spPr>
          <a:xfrm>
            <a:off x="313560" y="5733360"/>
            <a:ext cx="4608000" cy="9356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1495</Words>
  <Application>Microsoft Office PowerPoint</Application>
  <PresentationFormat>Presentazione su schermo (4:3)</PresentationFormat>
  <Paragraphs>196</Paragraphs>
  <Slides>34</Slides>
  <Notes>4</Notes>
  <HiddenSlides>1</HiddenSlides>
  <MMClips>0</MMClips>
  <ScaleCrop>false</ScaleCrop>
  <HeadingPairs>
    <vt:vector size="6" baseType="variant">
      <vt:variant>
        <vt:lpstr>Caratteri utilizzati</vt:lpstr>
      </vt:variant>
      <vt:variant>
        <vt:i4>7</vt:i4>
      </vt:variant>
      <vt:variant>
        <vt:lpstr>Tema</vt:lpstr>
      </vt:variant>
      <vt:variant>
        <vt:i4>5</vt:i4>
      </vt:variant>
      <vt:variant>
        <vt:lpstr>Titoli diapositive</vt:lpstr>
      </vt:variant>
      <vt:variant>
        <vt:i4>34</vt:i4>
      </vt:variant>
    </vt:vector>
  </HeadingPairs>
  <TitlesOfParts>
    <vt:vector size="46" baseType="lpstr">
      <vt:lpstr>Arial</vt:lpstr>
      <vt:lpstr>Calibri</vt:lpstr>
      <vt:lpstr>Cambria</vt:lpstr>
      <vt:lpstr>comic</vt:lpstr>
      <vt:lpstr>Garamond</vt:lpstr>
      <vt:lpstr>StarSymbol</vt:lpstr>
      <vt:lpstr>Wingdings</vt:lpstr>
      <vt:lpstr>Office Theme</vt:lpstr>
      <vt:lpstr>Office Theme</vt:lpstr>
      <vt:lpstr>Office Theme</vt:lpstr>
      <vt:lpstr>Office Theme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Manuela pipino</cp:lastModifiedBy>
  <cp:revision>1</cp:revision>
  <dcterms:modified xsi:type="dcterms:W3CDTF">2020-09-11T11:33:06Z</dcterms:modified>
</cp:coreProperties>
</file>